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91"/>
  </p:notesMasterIdLst>
  <p:sldIdLst>
    <p:sldId id="256" r:id="rId3"/>
    <p:sldId id="294" r:id="rId4"/>
    <p:sldId id="292" r:id="rId5"/>
    <p:sldId id="293" r:id="rId6"/>
    <p:sldId id="309" r:id="rId7"/>
    <p:sldId id="310" r:id="rId8"/>
    <p:sldId id="311" r:id="rId9"/>
    <p:sldId id="312" r:id="rId10"/>
    <p:sldId id="298" r:id="rId11"/>
    <p:sldId id="313" r:id="rId12"/>
    <p:sldId id="386" r:id="rId13"/>
    <p:sldId id="394" r:id="rId14"/>
    <p:sldId id="299" r:id="rId15"/>
    <p:sldId id="300" r:id="rId16"/>
    <p:sldId id="315" r:id="rId17"/>
    <p:sldId id="301" r:id="rId18"/>
    <p:sldId id="316" r:id="rId19"/>
    <p:sldId id="371" r:id="rId20"/>
    <p:sldId id="372" r:id="rId21"/>
    <p:sldId id="387" r:id="rId22"/>
    <p:sldId id="388" r:id="rId23"/>
    <p:sldId id="373" r:id="rId24"/>
    <p:sldId id="317" r:id="rId25"/>
    <p:sldId id="319" r:id="rId26"/>
    <p:sldId id="318" r:id="rId27"/>
    <p:sldId id="320" r:id="rId28"/>
    <p:sldId id="390" r:id="rId29"/>
    <p:sldId id="391" r:id="rId30"/>
    <p:sldId id="393" r:id="rId31"/>
    <p:sldId id="568" r:id="rId32"/>
    <p:sldId id="303" r:id="rId33"/>
    <p:sldId id="323" r:id="rId34"/>
    <p:sldId id="324" r:id="rId35"/>
    <p:sldId id="327" r:id="rId36"/>
    <p:sldId id="328" r:id="rId37"/>
    <p:sldId id="329" r:id="rId38"/>
    <p:sldId id="330" r:id="rId39"/>
    <p:sldId id="331" r:id="rId40"/>
    <p:sldId id="332" r:id="rId41"/>
    <p:sldId id="333" r:id="rId42"/>
    <p:sldId id="334" r:id="rId43"/>
    <p:sldId id="335" r:id="rId44"/>
    <p:sldId id="325" r:id="rId45"/>
    <p:sldId id="326" r:id="rId46"/>
    <p:sldId id="336" r:id="rId47"/>
    <p:sldId id="337" r:id="rId48"/>
    <p:sldId id="340" r:id="rId49"/>
    <p:sldId id="341" r:id="rId50"/>
    <p:sldId id="342" r:id="rId51"/>
    <p:sldId id="338" r:id="rId52"/>
    <p:sldId id="343" r:id="rId53"/>
    <p:sldId id="339" r:id="rId54"/>
    <p:sldId id="344" r:id="rId55"/>
    <p:sldId id="345" r:id="rId56"/>
    <p:sldId id="308" r:id="rId57"/>
    <p:sldId id="346" r:id="rId58"/>
    <p:sldId id="347" r:id="rId59"/>
    <p:sldId id="348" r:id="rId60"/>
    <p:sldId id="349" r:id="rId61"/>
    <p:sldId id="350" r:id="rId62"/>
    <p:sldId id="351" r:id="rId63"/>
    <p:sldId id="352" r:id="rId64"/>
    <p:sldId id="353" r:id="rId65"/>
    <p:sldId id="354" r:id="rId66"/>
    <p:sldId id="355" r:id="rId67"/>
    <p:sldId id="356" r:id="rId68"/>
    <p:sldId id="358" r:id="rId69"/>
    <p:sldId id="383" r:id="rId70"/>
    <p:sldId id="357" r:id="rId71"/>
    <p:sldId id="359" r:id="rId72"/>
    <p:sldId id="384" r:id="rId73"/>
    <p:sldId id="360" r:id="rId74"/>
    <p:sldId id="362" r:id="rId75"/>
    <p:sldId id="375" r:id="rId76"/>
    <p:sldId id="382" r:id="rId77"/>
    <p:sldId id="376" r:id="rId78"/>
    <p:sldId id="361" r:id="rId79"/>
    <p:sldId id="366" r:id="rId80"/>
    <p:sldId id="368" r:id="rId81"/>
    <p:sldId id="385" r:id="rId82"/>
    <p:sldId id="377" r:id="rId83"/>
    <p:sldId id="378" r:id="rId84"/>
    <p:sldId id="379" r:id="rId85"/>
    <p:sldId id="380" r:id="rId86"/>
    <p:sldId id="381" r:id="rId87"/>
    <p:sldId id="365" r:id="rId88"/>
    <p:sldId id="569" r:id="rId89"/>
    <p:sldId id="370" r:id="rId9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F5F6F5"/>
    <a:srgbClr val="F7F7F7"/>
    <a:srgbClr val="EAEAE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7834"/>
  </p:normalViewPr>
  <p:slideViewPr>
    <p:cSldViewPr>
      <p:cViewPr varScale="1">
        <p:scale>
          <a:sx n="91" d="100"/>
          <a:sy n="91" d="100"/>
        </p:scale>
        <p:origin x="278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AC37BD-16C9-4628-B205-9293CF57B3A3}" type="doc">
      <dgm:prSet loTypeId="urn:microsoft.com/office/officeart/2005/8/layout/pyramid1" loCatId="pyramid" qsTypeId="urn:microsoft.com/office/officeart/2005/8/quickstyle/3d3" qsCatId="3D" csTypeId="urn:microsoft.com/office/officeart/2005/8/colors/colorful2" csCatId="colorful" phldr="1"/>
      <dgm:spPr/>
    </dgm:pt>
    <dgm:pt modelId="{B659F9EB-7496-4165-B204-787FEDC6A4E8}">
      <dgm:prSet phldrT="[文本]"/>
      <dgm:spPr/>
      <dgm:t>
        <a:bodyPr/>
        <a:lstStyle/>
        <a:p>
          <a:r>
            <a:rPr lang="zh-CN" altLang="en-US" dirty="0"/>
            <a:t>接口设计</a:t>
          </a:r>
        </a:p>
      </dgm:t>
    </dgm:pt>
    <dgm:pt modelId="{5863A274-3711-46F7-9F22-4597B149BA68}" type="parTrans" cxnId="{9232F2C9-2CCB-4A72-A179-DC805A8DE0FF}">
      <dgm:prSet/>
      <dgm:spPr/>
      <dgm:t>
        <a:bodyPr/>
        <a:lstStyle/>
        <a:p>
          <a:endParaRPr lang="zh-CN" altLang="en-US"/>
        </a:p>
      </dgm:t>
    </dgm:pt>
    <dgm:pt modelId="{516372B4-2F5D-40BF-9C78-08F71F60EF9C}" type="sibTrans" cxnId="{9232F2C9-2CCB-4A72-A179-DC805A8DE0FF}">
      <dgm:prSet/>
      <dgm:spPr/>
      <dgm:t>
        <a:bodyPr/>
        <a:lstStyle/>
        <a:p>
          <a:endParaRPr lang="zh-CN" altLang="en-US"/>
        </a:p>
      </dgm:t>
    </dgm:pt>
    <dgm:pt modelId="{6E8F162A-E268-4B57-8562-C8B91D330252}">
      <dgm:prSet phldrT="[文本]"/>
      <dgm:spPr/>
      <dgm:t>
        <a:bodyPr/>
        <a:lstStyle/>
        <a:p>
          <a:r>
            <a:rPr lang="zh-CN" altLang="en-US" dirty="0"/>
            <a:t>体系结构设计</a:t>
          </a:r>
        </a:p>
      </dgm:t>
    </dgm:pt>
    <dgm:pt modelId="{88B2C5DC-1F99-4D15-9C44-ABCF3E48EEC8}" type="parTrans" cxnId="{DA4CA332-2D48-4EDD-8A99-F7E214AB9674}">
      <dgm:prSet/>
      <dgm:spPr/>
      <dgm:t>
        <a:bodyPr/>
        <a:lstStyle/>
        <a:p>
          <a:endParaRPr lang="zh-CN" altLang="en-US"/>
        </a:p>
      </dgm:t>
    </dgm:pt>
    <dgm:pt modelId="{F5F56C94-5AF2-4870-A34F-80D2199B0BC4}" type="sibTrans" cxnId="{DA4CA332-2D48-4EDD-8A99-F7E214AB9674}">
      <dgm:prSet/>
      <dgm:spPr/>
      <dgm:t>
        <a:bodyPr/>
        <a:lstStyle/>
        <a:p>
          <a:endParaRPr lang="zh-CN" altLang="en-US"/>
        </a:p>
      </dgm:t>
    </dgm:pt>
    <dgm:pt modelId="{54475001-E8FE-478A-A346-2CB8CA7C4FE1}">
      <dgm:prSet phldrT="[文本]"/>
      <dgm:spPr/>
      <dgm:t>
        <a:bodyPr/>
        <a:lstStyle/>
        <a:p>
          <a:r>
            <a:rPr lang="zh-CN" altLang="en-US" dirty="0"/>
            <a:t>数据</a:t>
          </a:r>
          <a:r>
            <a:rPr lang="en-US" altLang="zh-CN" dirty="0"/>
            <a:t>/</a:t>
          </a:r>
          <a:r>
            <a:rPr lang="zh-CN" altLang="en-US" dirty="0"/>
            <a:t>类设计</a:t>
          </a:r>
        </a:p>
      </dgm:t>
    </dgm:pt>
    <dgm:pt modelId="{898E073E-5CE3-4F62-9DC6-23D9D5D420EE}" type="parTrans" cxnId="{05C5D1EC-DCD4-4BDB-9903-43EB51611445}">
      <dgm:prSet/>
      <dgm:spPr/>
      <dgm:t>
        <a:bodyPr/>
        <a:lstStyle/>
        <a:p>
          <a:endParaRPr lang="zh-CN" altLang="en-US"/>
        </a:p>
      </dgm:t>
    </dgm:pt>
    <dgm:pt modelId="{F5284F53-4E6A-4B00-B824-27A796B3B992}" type="sibTrans" cxnId="{05C5D1EC-DCD4-4BDB-9903-43EB51611445}">
      <dgm:prSet/>
      <dgm:spPr/>
      <dgm:t>
        <a:bodyPr/>
        <a:lstStyle/>
        <a:p>
          <a:endParaRPr lang="zh-CN" altLang="en-US"/>
        </a:p>
      </dgm:t>
    </dgm:pt>
    <dgm:pt modelId="{AE0C5C6A-2FA9-4325-BC4C-B1A0B316D58D}">
      <dgm:prSet/>
      <dgm:spPr/>
      <dgm:t>
        <a:bodyPr/>
        <a:lstStyle/>
        <a:p>
          <a:r>
            <a:rPr lang="zh-CN" altLang="en-US" dirty="0"/>
            <a:t>构件级设计</a:t>
          </a:r>
        </a:p>
      </dgm:t>
    </dgm:pt>
    <dgm:pt modelId="{7D97EE27-3F50-4B8F-9545-CC155CA8D005}" type="parTrans" cxnId="{3345F20D-21B2-4F2E-99C0-1972D0B857A2}">
      <dgm:prSet/>
      <dgm:spPr/>
      <dgm:t>
        <a:bodyPr/>
        <a:lstStyle/>
        <a:p>
          <a:endParaRPr lang="zh-CN" altLang="en-US"/>
        </a:p>
      </dgm:t>
    </dgm:pt>
    <dgm:pt modelId="{981773E1-90FC-451D-8845-B8D13274D58F}" type="sibTrans" cxnId="{3345F20D-21B2-4F2E-99C0-1972D0B857A2}">
      <dgm:prSet/>
      <dgm:spPr/>
      <dgm:t>
        <a:bodyPr/>
        <a:lstStyle/>
        <a:p>
          <a:endParaRPr lang="zh-CN" altLang="en-US"/>
        </a:p>
      </dgm:t>
    </dgm:pt>
    <dgm:pt modelId="{8FDA6866-FD03-4A52-9808-6FA772F55505}" type="pres">
      <dgm:prSet presAssocID="{56AC37BD-16C9-4628-B205-9293CF57B3A3}" presName="Name0" presStyleCnt="0">
        <dgm:presLayoutVars>
          <dgm:dir/>
          <dgm:animLvl val="lvl"/>
          <dgm:resizeHandles val="exact"/>
        </dgm:presLayoutVars>
      </dgm:prSet>
      <dgm:spPr/>
    </dgm:pt>
    <dgm:pt modelId="{FE3AE8F7-6DF7-4C24-BAC4-1D0A38D840F7}" type="pres">
      <dgm:prSet presAssocID="{AE0C5C6A-2FA9-4325-BC4C-B1A0B316D58D}" presName="Name8" presStyleCnt="0"/>
      <dgm:spPr/>
    </dgm:pt>
    <dgm:pt modelId="{C65852EB-FC36-40E2-9E77-5106ACC6E895}" type="pres">
      <dgm:prSet presAssocID="{AE0C5C6A-2FA9-4325-BC4C-B1A0B316D58D}" presName="level" presStyleLbl="node1" presStyleIdx="0" presStyleCnt="4">
        <dgm:presLayoutVars>
          <dgm:chMax val="1"/>
          <dgm:bulletEnabled val="1"/>
        </dgm:presLayoutVars>
      </dgm:prSet>
      <dgm:spPr/>
    </dgm:pt>
    <dgm:pt modelId="{B7D188F7-54EB-4DE6-93A1-ECB655545CCD}" type="pres">
      <dgm:prSet presAssocID="{AE0C5C6A-2FA9-4325-BC4C-B1A0B316D58D}" presName="levelTx" presStyleLbl="revTx" presStyleIdx="0" presStyleCnt="0">
        <dgm:presLayoutVars>
          <dgm:chMax val="1"/>
          <dgm:bulletEnabled val="1"/>
        </dgm:presLayoutVars>
      </dgm:prSet>
      <dgm:spPr/>
    </dgm:pt>
    <dgm:pt modelId="{6A56CC9E-4616-45AE-9DE5-B7AA705EBCAE}" type="pres">
      <dgm:prSet presAssocID="{B659F9EB-7496-4165-B204-787FEDC6A4E8}" presName="Name8" presStyleCnt="0"/>
      <dgm:spPr/>
    </dgm:pt>
    <dgm:pt modelId="{F5D90CB6-B0BB-4027-B5C2-E57C1519AA0E}" type="pres">
      <dgm:prSet presAssocID="{B659F9EB-7496-4165-B204-787FEDC6A4E8}" presName="level" presStyleLbl="node1" presStyleIdx="1" presStyleCnt="4">
        <dgm:presLayoutVars>
          <dgm:chMax val="1"/>
          <dgm:bulletEnabled val="1"/>
        </dgm:presLayoutVars>
      </dgm:prSet>
      <dgm:spPr/>
    </dgm:pt>
    <dgm:pt modelId="{B1F0E358-FEFD-4261-B9A1-3A37439434D3}" type="pres">
      <dgm:prSet presAssocID="{B659F9EB-7496-4165-B204-787FEDC6A4E8}" presName="levelTx" presStyleLbl="revTx" presStyleIdx="0" presStyleCnt="0">
        <dgm:presLayoutVars>
          <dgm:chMax val="1"/>
          <dgm:bulletEnabled val="1"/>
        </dgm:presLayoutVars>
      </dgm:prSet>
      <dgm:spPr/>
    </dgm:pt>
    <dgm:pt modelId="{73D4AB47-B1C1-48C7-8E7F-2E71AB74C326}" type="pres">
      <dgm:prSet presAssocID="{6E8F162A-E268-4B57-8562-C8B91D330252}" presName="Name8" presStyleCnt="0"/>
      <dgm:spPr/>
    </dgm:pt>
    <dgm:pt modelId="{0AC5BCB9-F379-4AED-8A52-A6784FCCE20C}" type="pres">
      <dgm:prSet presAssocID="{6E8F162A-E268-4B57-8562-C8B91D330252}" presName="level" presStyleLbl="node1" presStyleIdx="2" presStyleCnt="4">
        <dgm:presLayoutVars>
          <dgm:chMax val="1"/>
          <dgm:bulletEnabled val="1"/>
        </dgm:presLayoutVars>
      </dgm:prSet>
      <dgm:spPr/>
    </dgm:pt>
    <dgm:pt modelId="{EB4FBA12-E38E-4325-950C-FF59871F5981}" type="pres">
      <dgm:prSet presAssocID="{6E8F162A-E268-4B57-8562-C8B91D330252}" presName="levelTx" presStyleLbl="revTx" presStyleIdx="0" presStyleCnt="0">
        <dgm:presLayoutVars>
          <dgm:chMax val="1"/>
          <dgm:bulletEnabled val="1"/>
        </dgm:presLayoutVars>
      </dgm:prSet>
      <dgm:spPr/>
    </dgm:pt>
    <dgm:pt modelId="{E2ECEEC3-8EAF-4DA6-9ACD-780CA066E635}" type="pres">
      <dgm:prSet presAssocID="{54475001-E8FE-478A-A346-2CB8CA7C4FE1}" presName="Name8" presStyleCnt="0"/>
      <dgm:spPr/>
    </dgm:pt>
    <dgm:pt modelId="{946804DA-86AF-4ED3-BE47-CA20C330B18D}" type="pres">
      <dgm:prSet presAssocID="{54475001-E8FE-478A-A346-2CB8CA7C4FE1}" presName="level" presStyleLbl="node1" presStyleIdx="3" presStyleCnt="4">
        <dgm:presLayoutVars>
          <dgm:chMax val="1"/>
          <dgm:bulletEnabled val="1"/>
        </dgm:presLayoutVars>
      </dgm:prSet>
      <dgm:spPr/>
    </dgm:pt>
    <dgm:pt modelId="{D1059310-77BB-4B8A-863E-965381B213E0}" type="pres">
      <dgm:prSet presAssocID="{54475001-E8FE-478A-A346-2CB8CA7C4FE1}" presName="levelTx" presStyleLbl="revTx" presStyleIdx="0" presStyleCnt="0">
        <dgm:presLayoutVars>
          <dgm:chMax val="1"/>
          <dgm:bulletEnabled val="1"/>
        </dgm:presLayoutVars>
      </dgm:prSet>
      <dgm:spPr/>
    </dgm:pt>
  </dgm:ptLst>
  <dgm:cxnLst>
    <dgm:cxn modelId="{3345F20D-21B2-4F2E-99C0-1972D0B857A2}" srcId="{56AC37BD-16C9-4628-B205-9293CF57B3A3}" destId="{AE0C5C6A-2FA9-4325-BC4C-B1A0B316D58D}" srcOrd="0" destOrd="0" parTransId="{7D97EE27-3F50-4B8F-9545-CC155CA8D005}" sibTransId="{981773E1-90FC-451D-8845-B8D13274D58F}"/>
    <dgm:cxn modelId="{00817021-C3B3-4FBC-AF67-1E3B0F6BD6AF}" type="presOf" srcId="{B659F9EB-7496-4165-B204-787FEDC6A4E8}" destId="{F5D90CB6-B0BB-4027-B5C2-E57C1519AA0E}" srcOrd="0" destOrd="0" presId="urn:microsoft.com/office/officeart/2005/8/layout/pyramid1"/>
    <dgm:cxn modelId="{D7A18921-5241-49FE-AB6B-9F865DD28A45}" type="presOf" srcId="{56AC37BD-16C9-4628-B205-9293CF57B3A3}" destId="{8FDA6866-FD03-4A52-9808-6FA772F55505}" srcOrd="0" destOrd="0" presId="urn:microsoft.com/office/officeart/2005/8/layout/pyramid1"/>
    <dgm:cxn modelId="{97F67F2E-E6F9-4FB9-A680-1F12EB890AC2}" type="presOf" srcId="{AE0C5C6A-2FA9-4325-BC4C-B1A0B316D58D}" destId="{C65852EB-FC36-40E2-9E77-5106ACC6E895}" srcOrd="0" destOrd="0" presId="urn:microsoft.com/office/officeart/2005/8/layout/pyramid1"/>
    <dgm:cxn modelId="{DA4CA332-2D48-4EDD-8A99-F7E214AB9674}" srcId="{56AC37BD-16C9-4628-B205-9293CF57B3A3}" destId="{6E8F162A-E268-4B57-8562-C8B91D330252}" srcOrd="2" destOrd="0" parTransId="{88B2C5DC-1F99-4D15-9C44-ABCF3E48EEC8}" sibTransId="{F5F56C94-5AF2-4870-A34F-80D2199B0BC4}"/>
    <dgm:cxn modelId="{24C77F56-59DF-4B4A-8AFE-F8244930A320}" type="presOf" srcId="{6E8F162A-E268-4B57-8562-C8B91D330252}" destId="{0AC5BCB9-F379-4AED-8A52-A6784FCCE20C}" srcOrd="0" destOrd="0" presId="urn:microsoft.com/office/officeart/2005/8/layout/pyramid1"/>
    <dgm:cxn modelId="{AFBA9369-FF87-454A-AFAC-FDE0F8CF784C}" type="presOf" srcId="{54475001-E8FE-478A-A346-2CB8CA7C4FE1}" destId="{946804DA-86AF-4ED3-BE47-CA20C330B18D}" srcOrd="0" destOrd="0" presId="urn:microsoft.com/office/officeart/2005/8/layout/pyramid1"/>
    <dgm:cxn modelId="{ED2662B8-4A9D-4A22-AC83-D5E5401E6CB1}" type="presOf" srcId="{AE0C5C6A-2FA9-4325-BC4C-B1A0B316D58D}" destId="{B7D188F7-54EB-4DE6-93A1-ECB655545CCD}" srcOrd="1" destOrd="0" presId="urn:microsoft.com/office/officeart/2005/8/layout/pyramid1"/>
    <dgm:cxn modelId="{9232F2C9-2CCB-4A72-A179-DC805A8DE0FF}" srcId="{56AC37BD-16C9-4628-B205-9293CF57B3A3}" destId="{B659F9EB-7496-4165-B204-787FEDC6A4E8}" srcOrd="1" destOrd="0" parTransId="{5863A274-3711-46F7-9F22-4597B149BA68}" sibTransId="{516372B4-2F5D-40BF-9C78-08F71F60EF9C}"/>
    <dgm:cxn modelId="{C74BA0D3-1F41-492E-82AE-A6C772FE3D81}" type="presOf" srcId="{54475001-E8FE-478A-A346-2CB8CA7C4FE1}" destId="{D1059310-77BB-4B8A-863E-965381B213E0}" srcOrd="1" destOrd="0" presId="urn:microsoft.com/office/officeart/2005/8/layout/pyramid1"/>
    <dgm:cxn modelId="{05C5D1EC-DCD4-4BDB-9903-43EB51611445}" srcId="{56AC37BD-16C9-4628-B205-9293CF57B3A3}" destId="{54475001-E8FE-478A-A346-2CB8CA7C4FE1}" srcOrd="3" destOrd="0" parTransId="{898E073E-5CE3-4F62-9DC6-23D9D5D420EE}" sibTransId="{F5284F53-4E6A-4B00-B824-27A796B3B992}"/>
    <dgm:cxn modelId="{3A9E28EF-02A2-4235-954A-E4AFD8EFF15D}" type="presOf" srcId="{6E8F162A-E268-4B57-8562-C8B91D330252}" destId="{EB4FBA12-E38E-4325-950C-FF59871F5981}" srcOrd="1" destOrd="0" presId="urn:microsoft.com/office/officeart/2005/8/layout/pyramid1"/>
    <dgm:cxn modelId="{DB8A7FF5-E30F-4F5F-8DAC-232DBA878674}" type="presOf" srcId="{B659F9EB-7496-4165-B204-787FEDC6A4E8}" destId="{B1F0E358-FEFD-4261-B9A1-3A37439434D3}" srcOrd="1" destOrd="0" presId="urn:microsoft.com/office/officeart/2005/8/layout/pyramid1"/>
    <dgm:cxn modelId="{D04A129B-3420-4207-ACB3-CACB2116B49F}" type="presParOf" srcId="{8FDA6866-FD03-4A52-9808-6FA772F55505}" destId="{FE3AE8F7-6DF7-4C24-BAC4-1D0A38D840F7}" srcOrd="0" destOrd="0" presId="urn:microsoft.com/office/officeart/2005/8/layout/pyramid1"/>
    <dgm:cxn modelId="{00E0D1EB-5F78-487E-8AF7-294DF85048E7}" type="presParOf" srcId="{FE3AE8F7-6DF7-4C24-BAC4-1D0A38D840F7}" destId="{C65852EB-FC36-40E2-9E77-5106ACC6E895}" srcOrd="0" destOrd="0" presId="urn:microsoft.com/office/officeart/2005/8/layout/pyramid1"/>
    <dgm:cxn modelId="{A8B43913-E0FB-4B1C-B08B-848F795B4AB1}" type="presParOf" srcId="{FE3AE8F7-6DF7-4C24-BAC4-1D0A38D840F7}" destId="{B7D188F7-54EB-4DE6-93A1-ECB655545CCD}" srcOrd="1" destOrd="0" presId="urn:microsoft.com/office/officeart/2005/8/layout/pyramid1"/>
    <dgm:cxn modelId="{E1397B7D-DDA3-4A11-BC9E-E1430375B13B}" type="presParOf" srcId="{8FDA6866-FD03-4A52-9808-6FA772F55505}" destId="{6A56CC9E-4616-45AE-9DE5-B7AA705EBCAE}" srcOrd="1" destOrd="0" presId="urn:microsoft.com/office/officeart/2005/8/layout/pyramid1"/>
    <dgm:cxn modelId="{8E4B6CC8-AEA0-4AC7-96CB-54BD7984D31F}" type="presParOf" srcId="{6A56CC9E-4616-45AE-9DE5-B7AA705EBCAE}" destId="{F5D90CB6-B0BB-4027-B5C2-E57C1519AA0E}" srcOrd="0" destOrd="0" presId="urn:microsoft.com/office/officeart/2005/8/layout/pyramid1"/>
    <dgm:cxn modelId="{16D82142-D354-4B2D-B4D0-7FB48C3F6DF4}" type="presParOf" srcId="{6A56CC9E-4616-45AE-9DE5-B7AA705EBCAE}" destId="{B1F0E358-FEFD-4261-B9A1-3A37439434D3}" srcOrd="1" destOrd="0" presId="urn:microsoft.com/office/officeart/2005/8/layout/pyramid1"/>
    <dgm:cxn modelId="{7BE40476-9E1B-4F83-B121-3653E289138B}" type="presParOf" srcId="{8FDA6866-FD03-4A52-9808-6FA772F55505}" destId="{73D4AB47-B1C1-48C7-8E7F-2E71AB74C326}" srcOrd="2" destOrd="0" presId="urn:microsoft.com/office/officeart/2005/8/layout/pyramid1"/>
    <dgm:cxn modelId="{13981EA8-3467-4FF8-AD67-532CCEC1BC5C}" type="presParOf" srcId="{73D4AB47-B1C1-48C7-8E7F-2E71AB74C326}" destId="{0AC5BCB9-F379-4AED-8A52-A6784FCCE20C}" srcOrd="0" destOrd="0" presId="urn:microsoft.com/office/officeart/2005/8/layout/pyramid1"/>
    <dgm:cxn modelId="{B6891033-B01C-44C6-8E30-C39CD63F49A7}" type="presParOf" srcId="{73D4AB47-B1C1-48C7-8E7F-2E71AB74C326}" destId="{EB4FBA12-E38E-4325-950C-FF59871F5981}" srcOrd="1" destOrd="0" presId="urn:microsoft.com/office/officeart/2005/8/layout/pyramid1"/>
    <dgm:cxn modelId="{4D8E8086-AF3F-4FF6-8634-6DA581C6D17D}" type="presParOf" srcId="{8FDA6866-FD03-4A52-9808-6FA772F55505}" destId="{E2ECEEC3-8EAF-4DA6-9ACD-780CA066E635}" srcOrd="3" destOrd="0" presId="urn:microsoft.com/office/officeart/2005/8/layout/pyramid1"/>
    <dgm:cxn modelId="{F9F34494-3037-4C8E-9512-074EB629DA4C}" type="presParOf" srcId="{E2ECEEC3-8EAF-4DA6-9ACD-780CA066E635}" destId="{946804DA-86AF-4ED3-BE47-CA20C330B18D}" srcOrd="0" destOrd="0" presId="urn:microsoft.com/office/officeart/2005/8/layout/pyramid1"/>
    <dgm:cxn modelId="{19FCC28F-D131-419F-A4E7-1238A1EF3E18}" type="presParOf" srcId="{E2ECEEC3-8EAF-4DA6-9ACD-780CA066E635}" destId="{D1059310-77BB-4B8A-863E-965381B213E0}"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852EB-FC36-40E2-9E77-5106ACC6E895}">
      <dsp:nvSpPr>
        <dsp:cNvPr id="0" name=""/>
        <dsp:cNvSpPr/>
      </dsp:nvSpPr>
      <dsp:spPr>
        <a:xfrm>
          <a:off x="2286000" y="0"/>
          <a:ext cx="1524000" cy="1016000"/>
        </a:xfrm>
        <a:prstGeom prst="trapezoid">
          <a:avLst>
            <a:gd name="adj" fmla="val 75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构件级设计</a:t>
          </a:r>
        </a:p>
      </dsp:txBody>
      <dsp:txXfrm>
        <a:off x="2286000" y="0"/>
        <a:ext cx="1524000" cy="1016000"/>
      </dsp:txXfrm>
    </dsp:sp>
    <dsp:sp modelId="{F5D90CB6-B0BB-4027-B5C2-E57C1519AA0E}">
      <dsp:nvSpPr>
        <dsp:cNvPr id="0" name=""/>
        <dsp:cNvSpPr/>
      </dsp:nvSpPr>
      <dsp:spPr>
        <a:xfrm>
          <a:off x="1524000" y="1015999"/>
          <a:ext cx="3048000" cy="1016000"/>
        </a:xfrm>
        <a:prstGeom prst="trapezoid">
          <a:avLst>
            <a:gd name="adj" fmla="val 75000"/>
          </a:avLst>
        </a:prstGeom>
        <a:solidFill>
          <a:schemeClr val="accent2">
            <a:hueOff val="-4800000"/>
            <a:satOff val="-16668"/>
            <a:lumOff val="2000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接口设计</a:t>
          </a:r>
        </a:p>
      </dsp:txBody>
      <dsp:txXfrm>
        <a:off x="2057400" y="1015999"/>
        <a:ext cx="1981200" cy="1016000"/>
      </dsp:txXfrm>
    </dsp:sp>
    <dsp:sp modelId="{0AC5BCB9-F379-4AED-8A52-A6784FCCE20C}">
      <dsp:nvSpPr>
        <dsp:cNvPr id="0" name=""/>
        <dsp:cNvSpPr/>
      </dsp:nvSpPr>
      <dsp:spPr>
        <a:xfrm>
          <a:off x="762000" y="2031999"/>
          <a:ext cx="4572000" cy="1016000"/>
        </a:xfrm>
        <a:prstGeom prst="trapezoid">
          <a:avLst>
            <a:gd name="adj" fmla="val 75000"/>
          </a:avLst>
        </a:prstGeom>
        <a:solidFill>
          <a:schemeClr val="accent2">
            <a:hueOff val="-9600000"/>
            <a:satOff val="-33335"/>
            <a:lumOff val="4000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体系结构设计</a:t>
          </a:r>
        </a:p>
      </dsp:txBody>
      <dsp:txXfrm>
        <a:off x="1562100" y="2031999"/>
        <a:ext cx="2971800" cy="1016000"/>
      </dsp:txXfrm>
    </dsp:sp>
    <dsp:sp modelId="{946804DA-86AF-4ED3-BE47-CA20C330B18D}">
      <dsp:nvSpPr>
        <dsp:cNvPr id="0" name=""/>
        <dsp:cNvSpPr/>
      </dsp:nvSpPr>
      <dsp:spPr>
        <a:xfrm>
          <a:off x="0" y="3047999"/>
          <a:ext cx="6096000" cy="1016000"/>
        </a:xfrm>
        <a:prstGeom prst="trapezoid">
          <a:avLst>
            <a:gd name="adj" fmla="val 75000"/>
          </a:avLst>
        </a:prstGeom>
        <a:solidFill>
          <a:schemeClr val="accent2">
            <a:hueOff val="-14400000"/>
            <a:satOff val="-50003"/>
            <a:lumOff val="6000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数据</a:t>
          </a:r>
          <a:r>
            <a:rPr lang="en-US" altLang="zh-CN" sz="3100" kern="1200" dirty="0"/>
            <a:t>/</a:t>
          </a:r>
          <a:r>
            <a:rPr lang="zh-CN" altLang="en-US" sz="3100" kern="1200" dirty="0"/>
            <a:t>类设计</a:t>
          </a:r>
        </a:p>
      </dsp:txBody>
      <dsp:txXfrm>
        <a:off x="1066799" y="3047999"/>
        <a:ext cx="3962400" cy="1016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defRPr>
            </a:lvl1pPr>
          </a:lstStyle>
          <a:p>
            <a:pPr>
              <a:defRPr/>
            </a:pPr>
            <a:endParaRPr lang="zh-CN"/>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fld id="{5FAA5416-6721-4165-BB30-1BE3BA07F5CE}" type="datetimeFigureOut">
              <a:rPr lang="zh-CN" altLang="en-US"/>
              <a:pPr>
                <a:defRPr/>
              </a:pPr>
              <a:t>2020/10/23</a:t>
            </a:fld>
            <a:endParaRPr lang="zh-CN"/>
          </a:p>
        </p:txBody>
      </p:sp>
      <p:sp>
        <p:nvSpPr>
          <p:cNvPr id="3076"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w="12700" cmpd="sng">
            <a:noFill/>
            <a:miter lim="800000"/>
            <a:headEnd/>
            <a:tailEnd/>
          </a:ln>
        </p:spPr>
        <p:txBody>
          <a:bodyPr vert="horz" wrap="square" lIns="91440" tIns="45720" rIns="91440" bIns="45720" numCol="1" anchor="ctr" anchorCtr="0" compatLnSpc="1">
            <a:prstTxWarp prst="textNoShape">
              <a:avLst/>
            </a:prstTxWarp>
          </a:bodyPr>
          <a:lstStyle/>
          <a:p>
            <a:pPr lvl="0"/>
            <a:r>
              <a:rPr lang="zh-CN" noProof="0"/>
              <a:t>单击此处编辑母版文本样式</a:t>
            </a:r>
          </a:p>
          <a:p>
            <a:pPr lvl="1"/>
            <a:r>
              <a:rPr lang="zh-CN" noProof="0"/>
              <a:t>第二级</a:t>
            </a:r>
          </a:p>
          <a:p>
            <a:pPr lvl="2"/>
            <a:r>
              <a:rPr lang="zh-CN" noProof="0"/>
              <a:t>第三级</a:t>
            </a:r>
          </a:p>
          <a:p>
            <a:pPr lvl="3"/>
            <a:r>
              <a:rPr lang="zh-CN" noProof="0"/>
              <a:t>第四级</a:t>
            </a:r>
          </a:p>
          <a:p>
            <a:pPr lvl="4"/>
            <a:r>
              <a:rPr lang="zh-CN" noProof="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defRPr>
            </a:lvl1pPr>
          </a:lstStyle>
          <a:p>
            <a:pPr>
              <a:defRPr/>
            </a:pPr>
            <a:endParaRPr lang="zh-CN"/>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48D5263-95F7-4E3A-A1EB-275AF747331F}" type="slidenum">
              <a:rPr lang="en-US" altLang="zh-CN"/>
              <a:pPr>
                <a:defRPr/>
              </a:pPr>
              <a:t>‹#›</a:t>
            </a:fld>
            <a:endParaRPr lang="zh-CN" altLang="zh-CN"/>
          </a:p>
        </p:txBody>
      </p:sp>
    </p:spTree>
    <p:extLst>
      <p:ext uri="{BB962C8B-B14F-4D97-AF65-F5344CB8AC3E}">
        <p14:creationId xmlns:p14="http://schemas.microsoft.com/office/powerpoint/2010/main" val="271609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View</a:t>
            </a:r>
            <a:r>
              <a:rPr lang="zh-CN" altLang="en-US" dirty="0"/>
              <a:t>创建</a:t>
            </a:r>
            <a:r>
              <a:rPr lang="en-US" altLang="zh-CN" dirty="0"/>
              <a:t>Controller</a:t>
            </a:r>
            <a:r>
              <a:rPr lang="zh-CN" altLang="en-US" dirty="0"/>
              <a:t>后；</a:t>
            </a:r>
          </a:p>
          <a:p>
            <a:r>
              <a:rPr lang="en-US" altLang="zh-CN" dirty="0"/>
              <a:t>2</a:t>
            </a:r>
            <a:r>
              <a:rPr lang="zh-CN" altLang="en-US" dirty="0"/>
              <a:t>、</a:t>
            </a:r>
            <a:r>
              <a:rPr lang="en-US" altLang="zh-CN" dirty="0"/>
              <a:t>Controller</a:t>
            </a:r>
            <a:r>
              <a:rPr lang="zh-CN" altLang="en-US" dirty="0"/>
              <a:t>根据用户交互调用 </a:t>
            </a:r>
            <a:r>
              <a:rPr lang="en-US" altLang="zh-CN" dirty="0"/>
              <a:t>Model</a:t>
            </a:r>
            <a:r>
              <a:rPr lang="zh-CN" altLang="en-US" dirty="0"/>
              <a:t>的相应服务；</a:t>
            </a:r>
          </a:p>
          <a:p>
            <a:r>
              <a:rPr lang="en-US" altLang="zh-CN" dirty="0"/>
              <a:t>3</a:t>
            </a:r>
            <a:r>
              <a:rPr lang="zh-CN" altLang="en-US" dirty="0"/>
              <a:t>、而</a:t>
            </a:r>
            <a:r>
              <a:rPr lang="en-US" altLang="zh-CN" dirty="0"/>
              <a:t>Model</a:t>
            </a:r>
            <a:r>
              <a:rPr lang="zh-CN" altLang="en-US" dirty="0"/>
              <a:t>会将自身的改变通知</a:t>
            </a:r>
            <a:r>
              <a:rPr lang="en-US" altLang="zh-CN" dirty="0"/>
              <a:t>View</a:t>
            </a:r>
            <a:r>
              <a:rPr lang="zh-CN" altLang="en-US" dirty="0"/>
              <a:t>；</a:t>
            </a:r>
          </a:p>
          <a:p>
            <a:r>
              <a:rPr lang="en-US" altLang="zh-CN" dirty="0"/>
              <a:t>4</a:t>
            </a:r>
            <a:r>
              <a:rPr lang="zh-CN" altLang="en-US" dirty="0"/>
              <a:t>、 </a:t>
            </a:r>
            <a:r>
              <a:rPr lang="en-US" altLang="zh-CN" dirty="0"/>
              <a:t>View</a:t>
            </a:r>
            <a:r>
              <a:rPr lang="zh-CN" altLang="en-US" dirty="0"/>
              <a:t>则会读取</a:t>
            </a:r>
            <a:r>
              <a:rPr lang="en-US" altLang="zh-CN" dirty="0"/>
              <a:t>Model</a:t>
            </a:r>
            <a:r>
              <a:rPr lang="zh-CN" altLang="en-US" dirty="0"/>
              <a:t>的信息以更新自己</a:t>
            </a:r>
          </a:p>
          <a:p>
            <a:endParaRPr kumimoji="1" lang="zh-CN" altLang="en-US" dirty="0"/>
          </a:p>
        </p:txBody>
      </p:sp>
      <p:sp>
        <p:nvSpPr>
          <p:cNvPr id="4" name="灯片编号占位符 3"/>
          <p:cNvSpPr>
            <a:spLocks noGrp="1"/>
          </p:cNvSpPr>
          <p:nvPr>
            <p:ph type="sldNum" sz="quarter" idx="5"/>
          </p:nvPr>
        </p:nvSpPr>
        <p:spPr/>
        <p:txBody>
          <a:bodyPr/>
          <a:lstStyle/>
          <a:p>
            <a:pPr>
              <a:defRPr/>
            </a:pPr>
            <a:fld id="{748D5263-95F7-4E3A-A1EB-275AF747331F}" type="slidenum">
              <a:rPr lang="en-US" altLang="zh-CN" smtClean="0"/>
              <a:pPr>
                <a:defRPr/>
              </a:pPr>
              <a:t>30</a:t>
            </a:fld>
            <a:endParaRPr lang="zh-CN" altLang="zh-CN"/>
          </a:p>
        </p:txBody>
      </p:sp>
    </p:spTree>
    <p:extLst>
      <p:ext uri="{BB962C8B-B14F-4D97-AF65-F5344CB8AC3E}">
        <p14:creationId xmlns:p14="http://schemas.microsoft.com/office/powerpoint/2010/main" val="205088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48D5263-95F7-4E3A-A1EB-275AF747331F}" type="slidenum">
              <a:rPr lang="en-US" altLang="zh-CN" smtClean="0"/>
              <a:pPr>
                <a:defRPr/>
              </a:pPr>
              <a:t>37</a:t>
            </a:fld>
            <a:endParaRPr lang="zh-CN" altLang="zh-CN"/>
          </a:p>
        </p:txBody>
      </p:sp>
    </p:spTree>
    <p:extLst>
      <p:ext uri="{BB962C8B-B14F-4D97-AF65-F5344CB8AC3E}">
        <p14:creationId xmlns:p14="http://schemas.microsoft.com/office/powerpoint/2010/main" val="293428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通常，即使设计相对复杂的系统，也只需要相对较小的原始集合。</a:t>
            </a:r>
          </a:p>
        </p:txBody>
      </p:sp>
      <p:sp>
        <p:nvSpPr>
          <p:cNvPr id="4" name="灯片编号占位符 3"/>
          <p:cNvSpPr>
            <a:spLocks noGrp="1"/>
          </p:cNvSpPr>
          <p:nvPr>
            <p:ph type="sldNum" sz="quarter" idx="5"/>
          </p:nvPr>
        </p:nvSpPr>
        <p:spPr/>
        <p:txBody>
          <a:bodyPr/>
          <a:lstStyle/>
          <a:p>
            <a:pPr>
              <a:defRPr/>
            </a:pPr>
            <a:fld id="{748D5263-95F7-4E3A-A1EB-275AF747331F}" type="slidenum">
              <a:rPr lang="en-US" altLang="zh-CN" smtClean="0"/>
              <a:pPr>
                <a:defRPr/>
              </a:pPr>
              <a:t>39</a:t>
            </a:fld>
            <a:endParaRPr lang="zh-CN" altLang="zh-CN"/>
          </a:p>
        </p:txBody>
      </p:sp>
    </p:spTree>
    <p:extLst>
      <p:ext uri="{BB962C8B-B14F-4D97-AF65-F5344CB8AC3E}">
        <p14:creationId xmlns:p14="http://schemas.microsoft.com/office/powerpoint/2010/main" val="1315841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结点：表示住宅安全功能的输入和输出元素的内聚集合</a:t>
            </a:r>
            <a:endParaRPr kumimoji="1" lang="en-US" altLang="zh-CN" dirty="0"/>
          </a:p>
          <a:p>
            <a:r>
              <a:rPr kumimoji="1" lang="zh-CN" altLang="en-US" dirty="0"/>
              <a:t>探测器：传感设备</a:t>
            </a:r>
            <a:endParaRPr kumimoji="1" lang="en-US" altLang="zh-CN" dirty="0"/>
          </a:p>
          <a:p>
            <a:r>
              <a:rPr kumimoji="1" lang="zh-CN" altLang="en-US" dirty="0"/>
              <a:t>指示器：报警机械装置</a:t>
            </a:r>
            <a:endParaRPr kumimoji="1" lang="en-US" altLang="zh-CN" dirty="0"/>
          </a:p>
          <a:p>
            <a:r>
              <a:rPr kumimoji="1" lang="zh-CN" altLang="en-US" dirty="0"/>
              <a:t>控制器：对允许节点发出警报或撤销警报的机器装置的抽象</a:t>
            </a:r>
            <a:endParaRPr kumimoji="1" lang="en-US" altLang="zh-CN" dirty="0"/>
          </a:p>
        </p:txBody>
      </p:sp>
      <p:sp>
        <p:nvSpPr>
          <p:cNvPr id="4" name="灯片编号占位符 3"/>
          <p:cNvSpPr>
            <a:spLocks noGrp="1"/>
          </p:cNvSpPr>
          <p:nvPr>
            <p:ph type="sldNum" sz="quarter" idx="5"/>
          </p:nvPr>
        </p:nvSpPr>
        <p:spPr/>
        <p:txBody>
          <a:bodyPr/>
          <a:lstStyle/>
          <a:p>
            <a:pPr>
              <a:defRPr/>
            </a:pPr>
            <a:fld id="{748D5263-95F7-4E3A-A1EB-275AF747331F}" type="slidenum">
              <a:rPr lang="en-US" altLang="zh-CN" smtClean="0"/>
              <a:pPr>
                <a:defRPr/>
              </a:pPr>
              <a:t>40</a:t>
            </a:fld>
            <a:endParaRPr lang="zh-CN" altLang="zh-CN"/>
          </a:p>
        </p:txBody>
      </p:sp>
    </p:spTree>
    <p:extLst>
      <p:ext uri="{BB962C8B-B14F-4D97-AF65-F5344CB8AC3E}">
        <p14:creationId xmlns:p14="http://schemas.microsoft.com/office/powerpoint/2010/main" val="125875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748D5263-95F7-4E3A-A1EB-275AF747331F}" type="slidenum">
              <a:rPr lang="en-US" altLang="zh-CN" smtClean="0"/>
              <a:pPr>
                <a:defRPr/>
              </a:pPr>
              <a:t>43</a:t>
            </a:fld>
            <a:endParaRPr lang="zh-CN" altLang="zh-CN"/>
          </a:p>
        </p:txBody>
      </p:sp>
    </p:spTree>
    <p:extLst>
      <p:ext uri="{BB962C8B-B14F-4D97-AF65-F5344CB8AC3E}">
        <p14:creationId xmlns:p14="http://schemas.microsoft.com/office/powerpoint/2010/main" val="362427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探测器管理 </a:t>
            </a:r>
            <a:r>
              <a:rPr kumimoji="1" lang="en-US" altLang="zh-CN" dirty="0"/>
              <a:t>+</a:t>
            </a:r>
            <a:r>
              <a:rPr kumimoji="1" lang="zh-CN" altLang="en-US" dirty="0"/>
              <a:t> 调度器 相互作用，实现安全系统中使用的每个传感器对象的定时查询</a:t>
            </a:r>
          </a:p>
        </p:txBody>
      </p:sp>
      <p:sp>
        <p:nvSpPr>
          <p:cNvPr id="4" name="灯片编号占位符 3"/>
          <p:cNvSpPr>
            <a:spLocks noGrp="1"/>
          </p:cNvSpPr>
          <p:nvPr>
            <p:ph type="sldNum" sz="quarter" idx="5"/>
          </p:nvPr>
        </p:nvSpPr>
        <p:spPr/>
        <p:txBody>
          <a:bodyPr/>
          <a:lstStyle/>
          <a:p>
            <a:pPr>
              <a:defRPr/>
            </a:pPr>
            <a:fld id="{748D5263-95F7-4E3A-A1EB-275AF747331F}" type="slidenum">
              <a:rPr lang="en-US" altLang="zh-CN" smtClean="0"/>
              <a:pPr>
                <a:defRPr/>
              </a:pPr>
              <a:t>44</a:t>
            </a:fld>
            <a:endParaRPr lang="zh-CN" altLang="zh-CN"/>
          </a:p>
        </p:txBody>
      </p:sp>
    </p:spTree>
    <p:extLst>
      <p:ext uri="{BB962C8B-B14F-4D97-AF65-F5344CB8AC3E}">
        <p14:creationId xmlns:p14="http://schemas.microsoft.com/office/powerpoint/2010/main" val="3969261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3BE39EB-961A-45F7-B251-A6C19BD9F313}" type="slidenum">
              <a:rPr lang="en-US" altLang="zh-CN"/>
              <a:pPr>
                <a:defRPr/>
              </a:pPr>
              <a:t>‹#›</a:t>
            </a:fld>
            <a:endParaRPr lang="en-US" altLang="zh-CN"/>
          </a:p>
        </p:txBody>
      </p:sp>
    </p:spTree>
    <p:extLst>
      <p:ext uri="{BB962C8B-B14F-4D97-AF65-F5344CB8AC3E}">
        <p14:creationId xmlns:p14="http://schemas.microsoft.com/office/powerpoint/2010/main" val="237118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C74532-4FDA-4049-800E-E8497D1A54C3}" type="slidenum">
              <a:rPr lang="en-US" altLang="zh-CN"/>
              <a:pPr>
                <a:defRPr/>
              </a:pPr>
              <a:t>‹#›</a:t>
            </a:fld>
            <a:endParaRPr lang="en-US" altLang="zh-CN"/>
          </a:p>
        </p:txBody>
      </p:sp>
    </p:spTree>
    <p:extLst>
      <p:ext uri="{BB962C8B-B14F-4D97-AF65-F5344CB8AC3E}">
        <p14:creationId xmlns:p14="http://schemas.microsoft.com/office/powerpoint/2010/main" val="339565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634AFCD-FA50-41B2-A076-2D50FA00051C}" type="slidenum">
              <a:rPr lang="en-US" altLang="zh-CN"/>
              <a:pPr>
                <a:defRPr/>
              </a:pPr>
              <a:t>‹#›</a:t>
            </a:fld>
            <a:endParaRPr lang="en-US" altLang="zh-CN"/>
          </a:p>
        </p:txBody>
      </p:sp>
    </p:spTree>
    <p:extLst>
      <p:ext uri="{BB962C8B-B14F-4D97-AF65-F5344CB8AC3E}">
        <p14:creationId xmlns:p14="http://schemas.microsoft.com/office/powerpoint/2010/main" val="3172224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3F5873-EBC3-4678-9D32-4977F2A37D34}" type="slidenum">
              <a:rPr lang="en-US" altLang="zh-CN"/>
              <a:pPr>
                <a:defRPr/>
              </a:pPr>
              <a:t>‹#›</a:t>
            </a:fld>
            <a:endParaRPr lang="en-US" altLang="zh-CN"/>
          </a:p>
        </p:txBody>
      </p:sp>
    </p:spTree>
    <p:extLst>
      <p:ext uri="{BB962C8B-B14F-4D97-AF65-F5344CB8AC3E}">
        <p14:creationId xmlns:p14="http://schemas.microsoft.com/office/powerpoint/2010/main" val="1363584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4FC179D-2DAE-4B5A-AD9D-17A6BCEE363C}" type="slidenum">
              <a:rPr lang="en-US" altLang="zh-CN"/>
              <a:pPr>
                <a:defRPr/>
              </a:pPr>
              <a:t>‹#›</a:t>
            </a:fld>
            <a:endParaRPr lang="en-US" altLang="zh-CN"/>
          </a:p>
        </p:txBody>
      </p:sp>
    </p:spTree>
    <p:extLst>
      <p:ext uri="{BB962C8B-B14F-4D97-AF65-F5344CB8AC3E}">
        <p14:creationId xmlns:p14="http://schemas.microsoft.com/office/powerpoint/2010/main" val="1373533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CF139D-C45C-4F6F-8471-369AE0F630B3}" type="slidenum">
              <a:rPr lang="en-US" altLang="zh-CN"/>
              <a:pPr>
                <a:defRPr/>
              </a:pPr>
              <a:t>‹#›</a:t>
            </a:fld>
            <a:endParaRPr lang="en-US" altLang="zh-CN"/>
          </a:p>
        </p:txBody>
      </p:sp>
    </p:spTree>
    <p:extLst>
      <p:ext uri="{BB962C8B-B14F-4D97-AF65-F5344CB8AC3E}">
        <p14:creationId xmlns:p14="http://schemas.microsoft.com/office/powerpoint/2010/main" val="949593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03B13E-00F7-4153-B372-AE0A7CF3A164}" type="slidenum">
              <a:rPr lang="en-US" altLang="zh-CN"/>
              <a:pPr>
                <a:defRPr/>
              </a:pPr>
              <a:t>‹#›</a:t>
            </a:fld>
            <a:endParaRPr lang="en-US" altLang="zh-CN"/>
          </a:p>
        </p:txBody>
      </p:sp>
    </p:spTree>
    <p:extLst>
      <p:ext uri="{BB962C8B-B14F-4D97-AF65-F5344CB8AC3E}">
        <p14:creationId xmlns:p14="http://schemas.microsoft.com/office/powerpoint/2010/main" val="1808025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73AA795-018E-4EBD-BEDA-B286E700FBF6}" type="slidenum">
              <a:rPr lang="en-US" altLang="zh-CN"/>
              <a:pPr>
                <a:defRPr/>
              </a:pPr>
              <a:t>‹#›</a:t>
            </a:fld>
            <a:endParaRPr lang="en-US" altLang="zh-CN"/>
          </a:p>
        </p:txBody>
      </p:sp>
    </p:spTree>
    <p:extLst>
      <p:ext uri="{BB962C8B-B14F-4D97-AF65-F5344CB8AC3E}">
        <p14:creationId xmlns:p14="http://schemas.microsoft.com/office/powerpoint/2010/main" val="891870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2999055-FD94-43C3-A009-6D87C42AE139}" type="slidenum">
              <a:rPr lang="en-US" altLang="zh-CN"/>
              <a:pPr>
                <a:defRPr/>
              </a:pPr>
              <a:t>‹#›</a:t>
            </a:fld>
            <a:endParaRPr lang="en-US" altLang="zh-CN"/>
          </a:p>
        </p:txBody>
      </p:sp>
    </p:spTree>
    <p:extLst>
      <p:ext uri="{BB962C8B-B14F-4D97-AF65-F5344CB8AC3E}">
        <p14:creationId xmlns:p14="http://schemas.microsoft.com/office/powerpoint/2010/main" val="3076498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A6E4F8D-593D-47AA-AAA9-49D6996FFEE9}" type="slidenum">
              <a:rPr lang="en-US" altLang="zh-CN"/>
              <a:pPr>
                <a:defRPr/>
              </a:pPr>
              <a:t>‹#›</a:t>
            </a:fld>
            <a:endParaRPr lang="en-US" altLang="zh-CN"/>
          </a:p>
        </p:txBody>
      </p:sp>
    </p:spTree>
    <p:extLst>
      <p:ext uri="{BB962C8B-B14F-4D97-AF65-F5344CB8AC3E}">
        <p14:creationId xmlns:p14="http://schemas.microsoft.com/office/powerpoint/2010/main" val="2945688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FBFFB80-FB8E-432A-B2FB-6796A230FFFB}" type="slidenum">
              <a:rPr lang="en-US" altLang="zh-CN"/>
              <a:pPr>
                <a:defRPr/>
              </a:pPr>
              <a:t>‹#›</a:t>
            </a:fld>
            <a:endParaRPr lang="en-US" altLang="zh-CN"/>
          </a:p>
        </p:txBody>
      </p:sp>
    </p:spTree>
    <p:extLst>
      <p:ext uri="{BB962C8B-B14F-4D97-AF65-F5344CB8AC3E}">
        <p14:creationId xmlns:p14="http://schemas.microsoft.com/office/powerpoint/2010/main" val="4065612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791864-A1E7-4BE2-AE42-0B44A78B5CAE}" type="slidenum">
              <a:rPr lang="en-US" altLang="zh-CN"/>
              <a:pPr>
                <a:defRPr/>
              </a:pPr>
              <a:t>‹#›</a:t>
            </a:fld>
            <a:endParaRPr lang="en-US" altLang="zh-CN"/>
          </a:p>
        </p:txBody>
      </p:sp>
    </p:spTree>
    <p:extLst>
      <p:ext uri="{BB962C8B-B14F-4D97-AF65-F5344CB8AC3E}">
        <p14:creationId xmlns:p14="http://schemas.microsoft.com/office/powerpoint/2010/main" val="1010514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8491406-30BB-4183-BD7C-2770EF2235C6}" type="slidenum">
              <a:rPr lang="en-US" altLang="zh-CN"/>
              <a:pPr>
                <a:defRPr/>
              </a:pPr>
              <a:t>‹#›</a:t>
            </a:fld>
            <a:endParaRPr lang="en-US" altLang="zh-CN"/>
          </a:p>
        </p:txBody>
      </p:sp>
    </p:spTree>
    <p:extLst>
      <p:ext uri="{BB962C8B-B14F-4D97-AF65-F5344CB8AC3E}">
        <p14:creationId xmlns:p14="http://schemas.microsoft.com/office/powerpoint/2010/main" val="817528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3EC6D31-3587-42D2-AB67-69F959E3BB83}" type="slidenum">
              <a:rPr lang="en-US" altLang="zh-CN"/>
              <a:pPr>
                <a:defRPr/>
              </a:pPr>
              <a:t>‹#›</a:t>
            </a:fld>
            <a:endParaRPr lang="en-US" altLang="zh-CN"/>
          </a:p>
        </p:txBody>
      </p:sp>
    </p:spTree>
    <p:extLst>
      <p:ext uri="{BB962C8B-B14F-4D97-AF65-F5344CB8AC3E}">
        <p14:creationId xmlns:p14="http://schemas.microsoft.com/office/powerpoint/2010/main" val="3671159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1381F9-6492-4DD0-B221-554BC40D4D03}" type="slidenum">
              <a:rPr lang="en-US" altLang="zh-CN"/>
              <a:pPr>
                <a:defRPr/>
              </a:pPr>
              <a:t>‹#›</a:t>
            </a:fld>
            <a:endParaRPr lang="en-US" altLang="zh-CN"/>
          </a:p>
        </p:txBody>
      </p:sp>
    </p:spTree>
    <p:extLst>
      <p:ext uri="{BB962C8B-B14F-4D97-AF65-F5344CB8AC3E}">
        <p14:creationId xmlns:p14="http://schemas.microsoft.com/office/powerpoint/2010/main" val="328569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61FBD0-6354-43ED-A4E5-8EC62AAA5C57}" type="slidenum">
              <a:rPr lang="en-US" altLang="zh-CN"/>
              <a:pPr>
                <a:defRPr/>
              </a:pPr>
              <a:t>‹#›</a:t>
            </a:fld>
            <a:endParaRPr lang="en-US" altLang="zh-CN"/>
          </a:p>
        </p:txBody>
      </p:sp>
    </p:spTree>
    <p:extLst>
      <p:ext uri="{BB962C8B-B14F-4D97-AF65-F5344CB8AC3E}">
        <p14:creationId xmlns:p14="http://schemas.microsoft.com/office/powerpoint/2010/main" val="1591390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6FECE74-4CED-4329-B93E-EDBE2D8F01C3}" type="slidenum">
              <a:rPr lang="en-US" altLang="zh-CN"/>
              <a:pPr>
                <a:defRPr/>
              </a:pPr>
              <a:t>‹#›</a:t>
            </a:fld>
            <a:endParaRPr lang="en-US" altLang="zh-CN"/>
          </a:p>
        </p:txBody>
      </p:sp>
    </p:spTree>
    <p:extLst>
      <p:ext uri="{BB962C8B-B14F-4D97-AF65-F5344CB8AC3E}">
        <p14:creationId xmlns:p14="http://schemas.microsoft.com/office/powerpoint/2010/main" val="1198384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5AA4E22-6949-40E9-8A68-160884DC0E02}" type="slidenum">
              <a:rPr lang="en-US" altLang="zh-CN"/>
              <a:pPr>
                <a:defRPr/>
              </a:pPr>
              <a:t>‹#›</a:t>
            </a:fld>
            <a:endParaRPr lang="en-US" altLang="zh-CN"/>
          </a:p>
        </p:txBody>
      </p:sp>
    </p:spTree>
    <p:extLst>
      <p:ext uri="{BB962C8B-B14F-4D97-AF65-F5344CB8AC3E}">
        <p14:creationId xmlns:p14="http://schemas.microsoft.com/office/powerpoint/2010/main" val="2552524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DB7BC02-A58D-4FA3-9D3A-92276ECC3754}" type="slidenum">
              <a:rPr lang="en-US" altLang="zh-CN"/>
              <a:pPr>
                <a:defRPr/>
              </a:pPr>
              <a:t>‹#›</a:t>
            </a:fld>
            <a:endParaRPr lang="en-US" altLang="zh-CN"/>
          </a:p>
        </p:txBody>
      </p:sp>
    </p:spTree>
    <p:extLst>
      <p:ext uri="{BB962C8B-B14F-4D97-AF65-F5344CB8AC3E}">
        <p14:creationId xmlns:p14="http://schemas.microsoft.com/office/powerpoint/2010/main" val="2838081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0245F24-0DD7-465E-9761-AC391EB51532}" type="slidenum">
              <a:rPr lang="en-US" altLang="zh-CN"/>
              <a:pPr>
                <a:defRPr/>
              </a:pPr>
              <a:t>‹#›</a:t>
            </a:fld>
            <a:endParaRPr lang="en-US" altLang="zh-CN"/>
          </a:p>
        </p:txBody>
      </p:sp>
    </p:spTree>
    <p:extLst>
      <p:ext uri="{BB962C8B-B14F-4D97-AF65-F5344CB8AC3E}">
        <p14:creationId xmlns:p14="http://schemas.microsoft.com/office/powerpoint/2010/main" val="698924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0B955BE-8185-4FA4-A4B1-7AEAD290345A}" type="slidenum">
              <a:rPr lang="en-US" altLang="zh-CN"/>
              <a:pPr>
                <a:defRPr/>
              </a:pPr>
              <a:t>‹#›</a:t>
            </a:fld>
            <a:endParaRPr lang="en-US" altLang="zh-CN"/>
          </a:p>
        </p:txBody>
      </p:sp>
    </p:spTree>
    <p:extLst>
      <p:ext uri="{BB962C8B-B14F-4D97-AF65-F5344CB8AC3E}">
        <p14:creationId xmlns:p14="http://schemas.microsoft.com/office/powerpoint/2010/main" val="2776224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0716C53-10CD-4034-B417-FF1A4A97A9E0}" type="slidenum">
              <a:rPr lang="en-US" altLang="zh-CN"/>
              <a:pPr>
                <a:defRPr/>
              </a:pPr>
              <a:t>‹#›</a:t>
            </a:fld>
            <a:endParaRPr lang="en-US" altLang="zh-CN"/>
          </a:p>
        </p:txBody>
      </p:sp>
    </p:spTree>
    <p:extLst>
      <p:ext uri="{BB962C8B-B14F-4D97-AF65-F5344CB8AC3E}">
        <p14:creationId xmlns:p14="http://schemas.microsoft.com/office/powerpoint/2010/main" val="634169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E927B893-FAF5-49E8-8D79-50F407E4B59E}" type="slidenum">
              <a:rPr lang="en-US" altLang="zh-CN"/>
              <a:pPr>
                <a:defRPr/>
              </a:pPr>
              <a:t>‹#›</a:t>
            </a:fld>
            <a:endParaRPr lang="en-US" altLang="zh-CN"/>
          </a:p>
        </p:txBody>
      </p:sp>
      <p:sp>
        <p:nvSpPr>
          <p:cNvPr id="1031" name="TextBox 10"/>
          <p:cNvSpPr txBox="1">
            <a:spLocks noChangeArrowheads="1"/>
          </p:cNvSpPr>
          <p:nvPr/>
        </p:nvSpPr>
        <p:spPr bwMode="auto">
          <a:xfrm>
            <a:off x="7451725" y="188913"/>
            <a:ext cx="1296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solidFill>
                  <a:schemeClr val="bg1"/>
                </a:solidFill>
                <a:latin typeface="华文新魏" panose="02010800040101010101" pitchFamily="2" charset="-122"/>
                <a:ea typeface="华文新魏" panose="02010800040101010101" pitchFamily="2" charset="-122"/>
              </a:rPr>
              <a:t>软 件 工 程</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0" fontAlgn="base" hangingPunct="0">
        <a:lnSpc>
          <a:spcPct val="150000"/>
        </a:lnSpc>
        <a:spcBef>
          <a:spcPct val="20000"/>
        </a:spcBef>
        <a:spcAft>
          <a:spcPct val="0"/>
        </a:spcAft>
        <a:buChar char="»"/>
        <a:defRPr sz="2000">
          <a:solidFill>
            <a:schemeClr val="tx1"/>
          </a:solidFill>
          <a:latin typeface="+mn-lt"/>
          <a:ea typeface="+mn-ea"/>
        </a:defRPr>
      </a:lvl6pPr>
      <a:lvl7pPr marL="2971800" indent="-228600" algn="l" rtl="0" eaLnBrk="0" fontAlgn="base" hangingPunct="0">
        <a:lnSpc>
          <a:spcPct val="150000"/>
        </a:lnSpc>
        <a:spcBef>
          <a:spcPct val="20000"/>
        </a:spcBef>
        <a:spcAft>
          <a:spcPct val="0"/>
        </a:spcAft>
        <a:buChar char="»"/>
        <a:defRPr sz="2000">
          <a:solidFill>
            <a:schemeClr val="tx1"/>
          </a:solidFill>
          <a:latin typeface="+mn-lt"/>
          <a:ea typeface="+mn-ea"/>
        </a:defRPr>
      </a:lvl7pPr>
      <a:lvl8pPr marL="3429000" indent="-228600" algn="l" rtl="0" eaLnBrk="0" fontAlgn="base" hangingPunct="0">
        <a:lnSpc>
          <a:spcPct val="150000"/>
        </a:lnSpc>
        <a:spcBef>
          <a:spcPct val="20000"/>
        </a:spcBef>
        <a:spcAft>
          <a:spcPct val="0"/>
        </a:spcAft>
        <a:buChar char="»"/>
        <a:defRPr sz="2000">
          <a:solidFill>
            <a:schemeClr val="tx1"/>
          </a:solidFill>
          <a:latin typeface="+mn-lt"/>
          <a:ea typeface="+mn-ea"/>
        </a:defRPr>
      </a:lvl8pPr>
      <a:lvl9pPr marL="3886200" indent="-228600" algn="l" rtl="0" eaLnBrk="0" fontAlgn="base" hangingPunct="0">
        <a:lnSpc>
          <a:spcPct val="150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050" name="图片 7" descr="08f46c7211d24e3a8701b02c.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2053"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a:defRPr/>
            </a:pPr>
            <a:endParaRPr lang="en-US"/>
          </a:p>
        </p:txBody>
      </p:sp>
      <p:sp>
        <p:nvSpPr>
          <p:cNvPr id="2054"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a:defRPr/>
            </a:pPr>
            <a:endParaRPr lang="en-US"/>
          </a:p>
        </p:txBody>
      </p:sp>
      <p:sp>
        <p:nvSpPr>
          <p:cNvPr id="2055"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DC25BB4B-7508-489A-9F94-3EF4E5FF8B9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0" fontAlgn="base" hangingPunct="0">
        <a:lnSpc>
          <a:spcPct val="150000"/>
        </a:lnSpc>
        <a:spcBef>
          <a:spcPct val="20000"/>
        </a:spcBef>
        <a:spcAft>
          <a:spcPct val="0"/>
        </a:spcAft>
        <a:buChar char="»"/>
        <a:defRPr sz="2000">
          <a:solidFill>
            <a:schemeClr val="tx1"/>
          </a:solidFill>
          <a:latin typeface="+mn-lt"/>
          <a:ea typeface="+mn-ea"/>
        </a:defRPr>
      </a:lvl6pPr>
      <a:lvl7pPr marL="2971800" indent="-228600" algn="l" rtl="0" eaLnBrk="0" fontAlgn="base" hangingPunct="0">
        <a:lnSpc>
          <a:spcPct val="150000"/>
        </a:lnSpc>
        <a:spcBef>
          <a:spcPct val="20000"/>
        </a:spcBef>
        <a:spcAft>
          <a:spcPct val="0"/>
        </a:spcAft>
        <a:buChar char="»"/>
        <a:defRPr sz="2000">
          <a:solidFill>
            <a:schemeClr val="tx1"/>
          </a:solidFill>
          <a:latin typeface="+mn-lt"/>
          <a:ea typeface="+mn-ea"/>
        </a:defRPr>
      </a:lvl7pPr>
      <a:lvl8pPr marL="3429000" indent="-228600" algn="l" rtl="0" eaLnBrk="0" fontAlgn="base" hangingPunct="0">
        <a:lnSpc>
          <a:spcPct val="150000"/>
        </a:lnSpc>
        <a:spcBef>
          <a:spcPct val="20000"/>
        </a:spcBef>
        <a:spcAft>
          <a:spcPct val="0"/>
        </a:spcAft>
        <a:buChar char="»"/>
        <a:defRPr sz="2000">
          <a:solidFill>
            <a:schemeClr val="tx1"/>
          </a:solidFill>
          <a:latin typeface="+mn-lt"/>
          <a:ea typeface="+mn-ea"/>
        </a:defRPr>
      </a:lvl8pPr>
      <a:lvl9pPr marL="3886200" indent="-228600" algn="l" rtl="0" eaLnBrk="0" fontAlgn="base" hangingPunct="0">
        <a:lnSpc>
          <a:spcPct val="150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wenku.baidu.com/view/8b2190b132d4b14e852458fb770bf78a64293a5d.html" TargetMode="External"/><Relationship Id="rId2" Type="http://schemas.openxmlformats.org/officeDocument/2006/relationships/hyperlink" Target="../&#36719;&#20214;&#24037;&#31243;&#25991;&#26723;&#27169;&#26495;/&#22235;&#12289;&#27010;&#35201;&#35774;&#35745;&#35828;&#26126;&#20070;.dot"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3850" y="4173538"/>
            <a:ext cx="4032250" cy="935037"/>
            <a:chOff x="0" y="0"/>
            <a:chExt cx="2540" cy="589"/>
          </a:xfrm>
        </p:grpSpPr>
        <p:sp>
          <p:nvSpPr>
            <p:cNvPr id="4101" name="Text Box 10"/>
            <p:cNvSpPr txBox="1">
              <a:spLocks noChangeArrowheads="1"/>
            </p:cNvSpPr>
            <p:nvPr/>
          </p:nvSpPr>
          <p:spPr bwMode="auto">
            <a:xfrm>
              <a:off x="0" y="0"/>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lang="zh-CN" altLang="zh-CN" sz="3000">
                <a:solidFill>
                  <a:schemeClr val="bg1"/>
                </a:solidFill>
                <a:latin typeface="黑体" panose="02010609060101010101" pitchFamily="49" charset="-122"/>
                <a:ea typeface="黑体" panose="02010609060101010101" pitchFamily="49" charset="-122"/>
              </a:endParaRPr>
            </a:p>
          </p:txBody>
        </p:sp>
        <p:sp>
          <p:nvSpPr>
            <p:cNvPr id="4102" name="Text Box 11"/>
            <p:cNvSpPr txBox="1">
              <a:spLocks noChangeArrowheads="1"/>
            </p:cNvSpPr>
            <p:nvPr/>
          </p:nvSpPr>
          <p:spPr bwMode="auto">
            <a:xfrm>
              <a:off x="499" y="301"/>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lang="zh-CN" altLang="zh-CN" sz="2400" b="1">
                <a:solidFill>
                  <a:schemeClr val="bg1"/>
                </a:solidFill>
                <a:latin typeface="黑体" panose="02010609060101010101" pitchFamily="49" charset="-122"/>
                <a:ea typeface="黑体" panose="02010609060101010101" pitchFamily="49" charset="-122"/>
              </a:endParaRPr>
            </a:p>
          </p:txBody>
        </p:sp>
      </p:grpSp>
      <p:sp>
        <p:nvSpPr>
          <p:cNvPr id="4099" name="标题 7"/>
          <p:cNvSpPr>
            <a:spLocks noGrp="1"/>
          </p:cNvSpPr>
          <p:nvPr>
            <p:ph type="ctrTitle" idx="4294967295"/>
          </p:nvPr>
        </p:nvSpPr>
        <p:spPr>
          <a:xfrm>
            <a:off x="685800" y="2130425"/>
            <a:ext cx="7772400" cy="1470025"/>
          </a:xfrm>
        </p:spPr>
        <p:txBody>
          <a:bodyPr/>
          <a:lstStyle/>
          <a:p>
            <a:pPr eaLnBrk="1" hangingPunct="1"/>
            <a:r>
              <a:rPr lang="zh-CN" altLang="zh-CN" dirty="0">
                <a:latin typeface="宋体" panose="02010600030101010101" pitchFamily="2" charset="-122"/>
              </a:rPr>
              <a:t>第</a:t>
            </a:r>
            <a:r>
              <a:rPr lang="zh-CN" altLang="en-US" dirty="0">
                <a:latin typeface="宋体" panose="02010600030101010101" pitchFamily="2" charset="-122"/>
              </a:rPr>
              <a:t>八</a:t>
            </a:r>
            <a:r>
              <a:rPr lang="zh-CN" altLang="zh-CN" dirty="0">
                <a:latin typeface="宋体" panose="02010600030101010101" pitchFamily="2" charset="-122"/>
              </a:rPr>
              <a:t>章 进行体系结构设计</a:t>
            </a:r>
          </a:p>
        </p:txBody>
      </p:sp>
      <p:sp>
        <p:nvSpPr>
          <p:cNvPr id="4100" name="副标题 8"/>
          <p:cNvSpPr>
            <a:spLocks noGrp="1"/>
          </p:cNvSpPr>
          <p:nvPr>
            <p:ph type="subTitle" idx="4294967295"/>
          </p:nvPr>
        </p:nvSpPr>
        <p:spPr>
          <a:xfrm>
            <a:off x="179388" y="4005263"/>
            <a:ext cx="4248150" cy="936625"/>
          </a:xfrm>
        </p:spPr>
        <p:txBody>
          <a:bodyPr/>
          <a:lstStyle/>
          <a:p>
            <a:pPr marL="0" indent="0" algn="ctr" eaLnBrk="1" hangingPunct="1">
              <a:buFontTx/>
              <a:buNone/>
            </a:pPr>
            <a:r>
              <a:rPr lang="zh-CN" altLang="zh-CN">
                <a:latin typeface="宋体" panose="02010600030101010101" pitchFamily="2" charset="-122"/>
              </a:rPr>
              <a:t>王美红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idx="4294967295"/>
          </p:nvPr>
        </p:nvSpPr>
        <p:spPr/>
        <p:txBody>
          <a:bodyPr/>
          <a:lstStyle/>
          <a:p>
            <a:pPr eaLnBrk="1" hangingPunct="1"/>
            <a:r>
              <a:rPr lang="en-US" altLang="zh-CN"/>
              <a:t>8.2.1 </a:t>
            </a:r>
            <a:r>
              <a:rPr lang="zh-CN" altLang="zh-CN"/>
              <a:t>体系结构级的数据设计</a:t>
            </a:r>
          </a:p>
        </p:txBody>
      </p:sp>
      <p:sp>
        <p:nvSpPr>
          <p:cNvPr id="13315" name="内容占位符 2"/>
          <p:cNvSpPr>
            <a:spLocks noGrp="1"/>
          </p:cNvSpPr>
          <p:nvPr>
            <p:ph idx="4294967295"/>
          </p:nvPr>
        </p:nvSpPr>
        <p:spPr/>
        <p:txBody>
          <a:bodyPr/>
          <a:lstStyle/>
          <a:p>
            <a:pPr eaLnBrk="1" hangingPunct="1"/>
            <a:r>
              <a:rPr lang="zh-CN" altLang="zh-CN">
                <a:latin typeface="宋体" panose="02010600030101010101" pitchFamily="2" charset="-122"/>
              </a:rPr>
              <a:t> </a:t>
            </a:r>
            <a:r>
              <a:rPr lang="zh-CN" altLang="zh-CN">
                <a:solidFill>
                  <a:srgbClr val="0070C0"/>
                </a:solidFill>
                <a:latin typeface="宋体" panose="02010600030101010101" pitchFamily="2" charset="-122"/>
              </a:rPr>
              <a:t>体系结构级</a:t>
            </a:r>
            <a:r>
              <a:rPr lang="zh-CN" altLang="zh-CN">
                <a:latin typeface="宋体" panose="02010600030101010101" pitchFamily="2" charset="-122"/>
              </a:rPr>
              <a:t>（系统结构级，或程序级）的数据设计：</a:t>
            </a:r>
            <a:endParaRPr lang="en-US" altLang="zh-CN">
              <a:latin typeface="宋体" panose="02010600030101010101" pitchFamily="2" charset="-122"/>
            </a:endParaRPr>
          </a:p>
          <a:p>
            <a:pPr lvl="1" eaLnBrk="1" hangingPunct="1"/>
            <a:r>
              <a:rPr lang="zh-CN" altLang="zh-CN">
                <a:solidFill>
                  <a:srgbClr val="FF0000"/>
                </a:solidFill>
                <a:latin typeface="宋体" panose="02010600030101010101" pitchFamily="2" charset="-122"/>
              </a:rPr>
              <a:t>数据挖掘技术</a:t>
            </a:r>
            <a:endParaRPr lang="en-US" altLang="zh-CN">
              <a:solidFill>
                <a:srgbClr val="FF0000"/>
              </a:solidFill>
              <a:latin typeface="宋体" panose="02010600030101010101" pitchFamily="2" charset="-122"/>
            </a:endParaRPr>
          </a:p>
          <a:p>
            <a:pPr lvl="2" eaLnBrk="1" hangingPunct="1"/>
            <a:r>
              <a:rPr lang="zh-CN" altLang="zh-CN">
                <a:latin typeface="宋体" panose="02010600030101010101" pitchFamily="2" charset="-122"/>
              </a:rPr>
              <a:t>数据库中的知识发现</a:t>
            </a:r>
            <a:endParaRPr lang="en-US" altLang="zh-CN">
              <a:latin typeface="宋体" panose="02010600030101010101" pitchFamily="2" charset="-122"/>
            </a:endParaRPr>
          </a:p>
          <a:p>
            <a:pPr lvl="1" eaLnBrk="1" hangingPunct="1"/>
            <a:r>
              <a:rPr lang="zh-CN" altLang="zh-CN">
                <a:solidFill>
                  <a:srgbClr val="FF0000"/>
                </a:solidFill>
                <a:latin typeface="宋体" panose="02010600030101010101" pitchFamily="2" charset="-122"/>
              </a:rPr>
              <a:t>数据仓库</a:t>
            </a:r>
            <a:endParaRPr lang="en-US" altLang="zh-CN">
              <a:solidFill>
                <a:srgbClr val="FF0000"/>
              </a:solidFill>
              <a:latin typeface="宋体" panose="02010600030101010101" pitchFamily="2" charset="-122"/>
            </a:endParaRPr>
          </a:p>
          <a:p>
            <a:pPr lvl="2" eaLnBrk="1" hangingPunct="1"/>
            <a:r>
              <a:rPr lang="zh-CN" altLang="zh-CN"/>
              <a:t>庞大的、独立的数据库，访问存于数据库中的数据，为某项业务所需要的一组应用系统服务。</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7" dur="500"/>
                                        <p:tgtEl>
                                          <p:spTgt spid="1331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10" dur="500"/>
                                        <p:tgtEl>
                                          <p:spTgt spid="133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15" dur="500"/>
                                        <p:tgtEl>
                                          <p:spTgt spid="1331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18"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1"/>
          <p:cNvSpPr txBox="1">
            <a:spLocks noChangeArrowheads="1"/>
          </p:cNvSpPr>
          <p:nvPr/>
        </p:nvSpPr>
        <p:spPr bwMode="auto">
          <a:xfrm>
            <a:off x="684213" y="549275"/>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数据架构举例</a:t>
            </a:r>
          </a:p>
        </p:txBody>
      </p:sp>
      <p:pic>
        <p:nvPicPr>
          <p:cNvPr id="1434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81075"/>
            <a:ext cx="8209036" cy="54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新核心业务系统数据架构规划与数据治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336" y="764704"/>
            <a:ext cx="7882278" cy="5882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433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3"/>
          <p:cNvSpPr>
            <a:spLocks noGrp="1"/>
          </p:cNvSpPr>
          <p:nvPr>
            <p:ph type="title" idx="4294967295"/>
          </p:nvPr>
        </p:nvSpPr>
        <p:spPr/>
        <p:txBody>
          <a:bodyPr/>
          <a:lstStyle/>
          <a:p>
            <a:pPr eaLnBrk="1" hangingPunct="1"/>
            <a:r>
              <a:rPr lang="en-US" altLang="zh-CN"/>
              <a:t>8.2.2 </a:t>
            </a:r>
            <a:r>
              <a:rPr lang="zh-CN" altLang="zh-CN"/>
              <a:t>构件级的数据设计</a:t>
            </a:r>
          </a:p>
        </p:txBody>
      </p:sp>
      <p:sp>
        <p:nvSpPr>
          <p:cNvPr id="14339" name="内容占位符 2"/>
          <p:cNvSpPr>
            <a:spLocks noGrp="1"/>
          </p:cNvSpPr>
          <p:nvPr>
            <p:ph idx="4294967295"/>
          </p:nvPr>
        </p:nvSpPr>
        <p:spPr>
          <a:xfrm>
            <a:off x="395288" y="1600200"/>
            <a:ext cx="8569325" cy="4637088"/>
          </a:xfrm>
        </p:spPr>
        <p:txBody>
          <a:bodyPr/>
          <a:lstStyle/>
          <a:p>
            <a:pPr eaLnBrk="1" hangingPunct="1">
              <a:lnSpc>
                <a:spcPct val="130000"/>
              </a:lnSpc>
            </a:pPr>
            <a:r>
              <a:rPr lang="zh-CN" altLang="zh-CN" sz="2700">
                <a:solidFill>
                  <a:srgbClr val="0070C0"/>
                </a:solidFill>
                <a:latin typeface="宋体" panose="02010600030101010101" pitchFamily="2" charset="-122"/>
              </a:rPr>
              <a:t>构件级</a:t>
            </a:r>
            <a:r>
              <a:rPr lang="zh-CN" altLang="zh-CN" sz="2700">
                <a:latin typeface="宋体" panose="02010600030101010101" pitchFamily="2" charset="-122"/>
              </a:rPr>
              <a:t>的数据设计原则：</a:t>
            </a:r>
            <a:endParaRPr lang="en-US" altLang="zh-CN" sz="2700">
              <a:latin typeface="宋体" panose="02010600030101010101" pitchFamily="2" charset="-122"/>
            </a:endParaRPr>
          </a:p>
          <a:p>
            <a:pPr lvl="1" eaLnBrk="1" hangingPunct="1">
              <a:lnSpc>
                <a:spcPct val="140000"/>
              </a:lnSpc>
            </a:pPr>
            <a:r>
              <a:rPr lang="zh-CN" altLang="zh-CN" sz="2100">
                <a:latin typeface="宋体" panose="02010600030101010101" pitchFamily="2" charset="-122"/>
              </a:rPr>
              <a:t>应用于功能和行为的系统分析原则也可用于数据。</a:t>
            </a:r>
            <a:endParaRPr lang="en-US" altLang="zh-CN" sz="2100">
              <a:latin typeface="宋体" panose="02010600030101010101" pitchFamily="2" charset="-122"/>
            </a:endParaRPr>
          </a:p>
          <a:p>
            <a:pPr lvl="1" eaLnBrk="1" hangingPunct="1">
              <a:lnSpc>
                <a:spcPct val="140000"/>
              </a:lnSpc>
            </a:pPr>
            <a:r>
              <a:rPr lang="zh-CN" altLang="zh-CN" sz="2100">
                <a:latin typeface="宋体" panose="02010600030101010101" pitchFamily="2" charset="-122"/>
              </a:rPr>
              <a:t>标识所有数据结构及其完成的</a:t>
            </a:r>
            <a:r>
              <a:rPr lang="zh-CN" altLang="zh-CN" sz="2100">
                <a:solidFill>
                  <a:srgbClr val="FF0000"/>
                </a:solidFill>
                <a:latin typeface="宋体" panose="02010600030101010101" pitchFamily="2" charset="-122"/>
              </a:rPr>
              <a:t>操作</a:t>
            </a:r>
            <a:r>
              <a:rPr lang="zh-CN" altLang="zh-CN" sz="2100">
                <a:latin typeface="宋体" panose="02010600030101010101" pitchFamily="2" charset="-122"/>
              </a:rPr>
              <a:t>。</a:t>
            </a:r>
            <a:endParaRPr lang="en-US" altLang="zh-CN" sz="2100">
              <a:latin typeface="宋体" panose="02010600030101010101" pitchFamily="2" charset="-122"/>
            </a:endParaRPr>
          </a:p>
          <a:p>
            <a:pPr lvl="1" eaLnBrk="1" hangingPunct="1">
              <a:lnSpc>
                <a:spcPct val="140000"/>
              </a:lnSpc>
            </a:pPr>
            <a:r>
              <a:rPr lang="zh-CN" altLang="zh-CN" sz="2100">
                <a:latin typeface="宋体" panose="02010600030101010101" pitchFamily="2" charset="-122"/>
              </a:rPr>
              <a:t>应该建立</a:t>
            </a:r>
            <a:r>
              <a:rPr lang="zh-CN" altLang="zh-CN" sz="2100">
                <a:solidFill>
                  <a:srgbClr val="FF0000"/>
                </a:solidFill>
                <a:latin typeface="宋体" panose="02010600030101010101" pitchFamily="2" charset="-122"/>
              </a:rPr>
              <a:t>定义</a:t>
            </a:r>
            <a:r>
              <a:rPr lang="zh-CN" altLang="zh-CN" sz="2100">
                <a:latin typeface="宋体" panose="02010600030101010101" pitchFamily="2" charset="-122"/>
              </a:rPr>
              <a:t>数据对象内容的</a:t>
            </a:r>
            <a:r>
              <a:rPr lang="zh-CN" altLang="zh-CN" sz="2100">
                <a:solidFill>
                  <a:srgbClr val="FF0000"/>
                </a:solidFill>
                <a:latin typeface="宋体" panose="02010600030101010101" pitchFamily="2" charset="-122"/>
              </a:rPr>
              <a:t>机制</a:t>
            </a:r>
            <a:r>
              <a:rPr lang="zh-CN" altLang="zh-CN" sz="2100">
                <a:latin typeface="宋体" panose="02010600030101010101" pitchFamily="2" charset="-122"/>
              </a:rPr>
              <a:t>，并且用于定义数据及其操作</a:t>
            </a:r>
            <a:endParaRPr lang="en-US" altLang="zh-CN" sz="2100">
              <a:latin typeface="宋体" panose="02010600030101010101" pitchFamily="2" charset="-122"/>
            </a:endParaRPr>
          </a:p>
          <a:p>
            <a:pPr lvl="1" eaLnBrk="1" hangingPunct="1">
              <a:lnSpc>
                <a:spcPct val="140000"/>
              </a:lnSpc>
            </a:pPr>
            <a:r>
              <a:rPr lang="zh-CN" altLang="zh-CN" sz="2100">
                <a:latin typeface="宋体" panose="02010600030101010101" pitchFamily="2" charset="-122"/>
              </a:rPr>
              <a:t>低层的数据设计应放到设计过程的后期</a:t>
            </a:r>
            <a:r>
              <a:rPr lang="en-US" altLang="zh-CN" sz="2100">
                <a:latin typeface="宋体" panose="02010600030101010101" pitchFamily="2" charset="-122"/>
              </a:rPr>
              <a:t>—</a:t>
            </a:r>
            <a:r>
              <a:rPr lang="zh-CN" altLang="zh-CN" sz="2100">
                <a:solidFill>
                  <a:srgbClr val="FF0000"/>
                </a:solidFill>
                <a:latin typeface="宋体" panose="02010600030101010101" pitchFamily="2" charset="-122"/>
              </a:rPr>
              <a:t>逐步求精</a:t>
            </a:r>
            <a:endParaRPr lang="en-US" altLang="zh-CN" sz="2100">
              <a:solidFill>
                <a:srgbClr val="FF0000"/>
              </a:solidFill>
              <a:latin typeface="宋体" panose="02010600030101010101" pitchFamily="2" charset="-122"/>
            </a:endParaRPr>
          </a:p>
          <a:p>
            <a:pPr lvl="1" eaLnBrk="1" hangingPunct="1">
              <a:lnSpc>
                <a:spcPct val="140000"/>
              </a:lnSpc>
            </a:pPr>
            <a:r>
              <a:rPr lang="zh-CN" altLang="zh-CN" sz="2100">
                <a:latin typeface="宋体" panose="02010600030101010101" pitchFamily="2" charset="-122"/>
              </a:rPr>
              <a:t>数据的</a:t>
            </a:r>
            <a:r>
              <a:rPr lang="zh-CN" altLang="zh-CN" sz="2100">
                <a:solidFill>
                  <a:srgbClr val="FF0000"/>
                </a:solidFill>
                <a:latin typeface="宋体" panose="02010600030101010101" pitchFamily="2" charset="-122"/>
              </a:rPr>
              <a:t>隐蔽性</a:t>
            </a:r>
            <a:r>
              <a:rPr lang="en-US" altLang="zh-CN" sz="2100">
                <a:latin typeface="宋体" panose="02010600030101010101" pitchFamily="2" charset="-122"/>
              </a:rPr>
              <a:t>—</a:t>
            </a:r>
            <a:r>
              <a:rPr lang="zh-CN" altLang="zh-CN" sz="2100">
                <a:latin typeface="宋体" panose="02010600030101010101" pitchFamily="2" charset="-122"/>
              </a:rPr>
              <a:t>只有使用的模块才可以看到数据结构的内部表示</a:t>
            </a:r>
            <a:endParaRPr lang="en-US" altLang="zh-CN" sz="2100">
              <a:latin typeface="宋体" panose="02010600030101010101" pitchFamily="2" charset="-122"/>
            </a:endParaRPr>
          </a:p>
          <a:p>
            <a:pPr lvl="1" eaLnBrk="1" hangingPunct="1">
              <a:lnSpc>
                <a:spcPct val="140000"/>
              </a:lnSpc>
            </a:pPr>
            <a:r>
              <a:rPr lang="zh-CN" altLang="zh-CN" sz="2100">
                <a:latin typeface="宋体" panose="02010600030101010101" pitchFamily="2" charset="-122"/>
              </a:rPr>
              <a:t>开发由有用的数据结构及其操作组成的库。</a:t>
            </a:r>
            <a:r>
              <a:rPr lang="en-US" altLang="zh-CN" sz="2100">
                <a:latin typeface="宋体" panose="02010600030101010101" pitchFamily="2" charset="-122"/>
              </a:rPr>
              <a:t>--</a:t>
            </a:r>
            <a:r>
              <a:rPr lang="zh-CN" altLang="zh-CN" sz="2100">
                <a:solidFill>
                  <a:srgbClr val="FF0000"/>
                </a:solidFill>
                <a:latin typeface="宋体" panose="02010600030101010101" pitchFamily="2" charset="-122"/>
              </a:rPr>
              <a:t>类库</a:t>
            </a:r>
            <a:endParaRPr lang="en-US" altLang="zh-CN" sz="2100">
              <a:solidFill>
                <a:srgbClr val="FF0000"/>
              </a:solidFill>
              <a:latin typeface="宋体" panose="02010600030101010101" pitchFamily="2" charset="-122"/>
            </a:endParaRPr>
          </a:p>
          <a:p>
            <a:pPr lvl="1" eaLnBrk="1" hangingPunct="1">
              <a:lnSpc>
                <a:spcPct val="140000"/>
              </a:lnSpc>
            </a:pPr>
            <a:r>
              <a:rPr lang="zh-CN" altLang="zh-CN" sz="2100">
                <a:latin typeface="宋体" panose="02010600030101010101" pitchFamily="2" charset="-122"/>
              </a:rPr>
              <a:t>选用</a:t>
            </a:r>
            <a:r>
              <a:rPr lang="zh-CN" altLang="zh-CN" sz="2100">
                <a:solidFill>
                  <a:srgbClr val="FF0000"/>
                </a:solidFill>
                <a:latin typeface="宋体" panose="02010600030101010101" pitchFamily="2" charset="-122"/>
              </a:rPr>
              <a:t>合适的编程工具</a:t>
            </a:r>
            <a:r>
              <a:rPr lang="zh-CN" altLang="zh-CN" sz="2100">
                <a:latin typeface="宋体" panose="02010600030101010101" pitchFamily="2" charset="-122"/>
              </a:rPr>
              <a:t>以支持抽象数据类型的规格说明和实现。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blinds(horizontal)">
                                      <p:cBhvr>
                                        <p:cTn id="12" dur="500"/>
                                        <p:tgtEl>
                                          <p:spTgt spid="14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7" dur="500"/>
                                        <p:tgtEl>
                                          <p:spTgt spid="1433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39">
                                            <p:txEl>
                                              <p:pRg st="4" end="4"/>
                                            </p:txEl>
                                          </p:spTgt>
                                        </p:tgtEl>
                                        <p:attrNameLst>
                                          <p:attrName>style.visibility</p:attrName>
                                        </p:attrNameLst>
                                      </p:cBhvr>
                                      <p:to>
                                        <p:strVal val="visible"/>
                                      </p:to>
                                    </p:set>
                                    <p:animEffect transition="in" filter="blinds(horizontal)">
                                      <p:cBhvr>
                                        <p:cTn id="22" dur="500"/>
                                        <p:tgtEl>
                                          <p:spTgt spid="1433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39">
                                            <p:txEl>
                                              <p:pRg st="5" end="5"/>
                                            </p:txEl>
                                          </p:spTgt>
                                        </p:tgtEl>
                                        <p:attrNameLst>
                                          <p:attrName>style.visibility</p:attrName>
                                        </p:attrNameLst>
                                      </p:cBhvr>
                                      <p:to>
                                        <p:strVal val="visible"/>
                                      </p:to>
                                    </p:set>
                                    <p:animEffect transition="in" filter="blinds(horizontal)">
                                      <p:cBhvr>
                                        <p:cTn id="27" dur="500"/>
                                        <p:tgtEl>
                                          <p:spTgt spid="1433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39">
                                            <p:txEl>
                                              <p:pRg st="6" end="6"/>
                                            </p:txEl>
                                          </p:spTgt>
                                        </p:tgtEl>
                                        <p:attrNameLst>
                                          <p:attrName>style.visibility</p:attrName>
                                        </p:attrNameLst>
                                      </p:cBhvr>
                                      <p:to>
                                        <p:strVal val="visible"/>
                                      </p:to>
                                    </p:set>
                                    <p:animEffect transition="in" filter="blinds(horizontal)">
                                      <p:cBhvr>
                                        <p:cTn id="32" dur="500"/>
                                        <p:tgtEl>
                                          <p:spTgt spid="1433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339">
                                            <p:txEl>
                                              <p:pRg st="7" end="7"/>
                                            </p:txEl>
                                          </p:spTgt>
                                        </p:tgtEl>
                                        <p:attrNameLst>
                                          <p:attrName>style.visibility</p:attrName>
                                        </p:attrNameLst>
                                      </p:cBhvr>
                                      <p:to>
                                        <p:strVal val="visible"/>
                                      </p:to>
                                    </p:set>
                                    <p:animEffect transition="in" filter="blinds(horizontal)">
                                      <p:cBhvr>
                                        <p:cTn id="37" dur="500"/>
                                        <p:tgtEl>
                                          <p:spTgt spid="143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3"/>
          <p:cNvSpPr>
            <a:spLocks noGrp="1"/>
          </p:cNvSpPr>
          <p:nvPr>
            <p:ph type="title" idx="4294967295"/>
          </p:nvPr>
        </p:nvSpPr>
        <p:spPr/>
        <p:txBody>
          <a:bodyPr/>
          <a:lstStyle/>
          <a:p>
            <a:pPr eaLnBrk="1" hangingPunct="1"/>
            <a:r>
              <a:rPr lang="en-US" altLang="zh-CN">
                <a:latin typeface="宋体" panose="02010600030101010101" pitchFamily="2" charset="-122"/>
              </a:rPr>
              <a:t>8.3 </a:t>
            </a:r>
            <a:r>
              <a:rPr lang="zh-CN" altLang="zh-CN">
                <a:latin typeface="宋体" panose="02010600030101010101" pitchFamily="2" charset="-122"/>
              </a:rPr>
              <a:t>体系结构风格和模式</a:t>
            </a:r>
            <a:endParaRPr lang="zh-CN" altLang="zh-CN"/>
          </a:p>
        </p:txBody>
      </p:sp>
      <p:sp>
        <p:nvSpPr>
          <p:cNvPr id="15363" name="内容占位符 2"/>
          <p:cNvSpPr>
            <a:spLocks noGrp="1"/>
          </p:cNvSpPr>
          <p:nvPr>
            <p:ph idx="4294967295"/>
          </p:nvPr>
        </p:nvSpPr>
        <p:spPr/>
        <p:txBody>
          <a:bodyPr/>
          <a:lstStyle/>
          <a:p>
            <a:pPr eaLnBrk="1" hangingPunct="1"/>
            <a:r>
              <a:rPr lang="zh-CN" altLang="zh-CN" sz="2600">
                <a:latin typeface="宋体" panose="02010600030101010101" pitchFamily="2" charset="-122"/>
              </a:rPr>
              <a:t>建筑风格指导了建筑师的工作</a:t>
            </a:r>
            <a:endParaRPr lang="en-US" altLang="zh-CN" sz="2600">
              <a:latin typeface="宋体" panose="02010600030101010101" pitchFamily="2" charset="-122"/>
            </a:endParaRPr>
          </a:p>
          <a:p>
            <a:pPr eaLnBrk="1" hangingPunct="1"/>
            <a:r>
              <a:rPr lang="zh-CN" altLang="zh-CN" sz="2600">
                <a:solidFill>
                  <a:srgbClr val="FF0000"/>
                </a:solidFill>
                <a:latin typeface="宋体" panose="02010600030101010101" pitchFamily="2" charset="-122"/>
              </a:rPr>
              <a:t>体系结构风格</a:t>
            </a:r>
            <a:r>
              <a:rPr lang="zh-CN" altLang="zh-CN" sz="2600">
                <a:latin typeface="宋体" panose="02010600030101010101" pitchFamily="2" charset="-122"/>
              </a:rPr>
              <a:t>：</a:t>
            </a:r>
            <a:endParaRPr lang="en-US" altLang="zh-CN" sz="2600">
              <a:latin typeface="宋体" panose="02010600030101010101" pitchFamily="2" charset="-122"/>
            </a:endParaRPr>
          </a:p>
          <a:p>
            <a:pPr lvl="1" eaLnBrk="1" hangingPunct="1"/>
            <a:r>
              <a:rPr lang="zh-CN" altLang="zh-CN" sz="2200">
                <a:latin typeface="宋体" panose="02010600030101010101" pitchFamily="2" charset="-122"/>
              </a:rPr>
              <a:t>对完成同一种或同一类工作，不同的设计人员在体系结构设计的方式各不一样，这种方式的一定程度上的抽象</a:t>
            </a:r>
            <a:endParaRPr lang="en-US" altLang="zh-CN" sz="2200">
              <a:latin typeface="宋体" panose="02010600030101010101" pitchFamily="2" charset="-122"/>
            </a:endParaRPr>
          </a:p>
          <a:p>
            <a:pPr eaLnBrk="1" hangingPunct="1"/>
            <a:r>
              <a:rPr lang="zh-CN" altLang="zh-CN" sz="2600">
                <a:solidFill>
                  <a:srgbClr val="FF0000"/>
                </a:solidFill>
                <a:latin typeface="宋体" panose="02010600030101010101" pitchFamily="2" charset="-122"/>
              </a:rPr>
              <a:t>体系结构模式</a:t>
            </a:r>
            <a:r>
              <a:rPr lang="zh-CN" altLang="zh-CN" sz="2600">
                <a:latin typeface="宋体" panose="02010600030101010101" pitchFamily="2" charset="-122"/>
              </a:rPr>
              <a:t>：</a:t>
            </a:r>
            <a:endParaRPr lang="en-US" altLang="zh-CN" sz="2600">
              <a:latin typeface="宋体" panose="02010600030101010101" pitchFamily="2" charset="-122"/>
            </a:endParaRPr>
          </a:p>
          <a:p>
            <a:pPr lvl="1" eaLnBrk="1" hangingPunct="1"/>
            <a:r>
              <a:rPr lang="zh-CN" altLang="zh-CN" sz="2200">
                <a:latin typeface="宋体" panose="02010600030101010101" pitchFamily="2" charset="-122"/>
              </a:rPr>
              <a:t>就是风格的具体体现，或者体系结构设计的一个框架。</a:t>
            </a:r>
            <a:endParaRPr lang="en-US" altLang="zh-CN" sz="2200">
              <a:latin typeface="宋体" panose="02010600030101010101" pitchFamily="2" charset="-122"/>
            </a:endParaRPr>
          </a:p>
          <a:p>
            <a:pPr lvl="1" eaLnBrk="1" hangingPunct="1"/>
            <a:r>
              <a:rPr lang="zh-CN" altLang="zh-CN" sz="2200">
                <a:latin typeface="宋体" panose="02010600030101010101" pitchFamily="2" charset="-122"/>
              </a:rPr>
              <a:t>定义了处理系统某些行为特征的方法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linds(horizontal)">
                                      <p:cBhvr>
                                        <p:cTn id="7" dur="500"/>
                                        <p:tgtEl>
                                          <p:spTgt spid="1536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linds(horizontal)">
                                      <p:cBhvr>
                                        <p:cTn id="10" dur="500"/>
                                        <p:tgtEl>
                                          <p:spTgt spid="1536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animEffect transition="in" filter="blinds(horizontal)">
                                      <p:cBhvr>
                                        <p:cTn id="15" dur="500"/>
                                        <p:tgtEl>
                                          <p:spTgt spid="1536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363">
                                            <p:txEl>
                                              <p:pRg st="4" end="4"/>
                                            </p:txEl>
                                          </p:spTgt>
                                        </p:tgtEl>
                                        <p:attrNameLst>
                                          <p:attrName>style.visibility</p:attrName>
                                        </p:attrNameLst>
                                      </p:cBhvr>
                                      <p:to>
                                        <p:strVal val="visible"/>
                                      </p:to>
                                    </p:set>
                                    <p:animEffect transition="in" filter="blinds(horizontal)">
                                      <p:cBhvr>
                                        <p:cTn id="18" dur="500"/>
                                        <p:tgtEl>
                                          <p:spTgt spid="1536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363">
                                            <p:txEl>
                                              <p:pRg st="5" end="5"/>
                                            </p:txEl>
                                          </p:spTgt>
                                        </p:tgtEl>
                                        <p:attrNameLst>
                                          <p:attrName>style.visibility</p:attrName>
                                        </p:attrNameLst>
                                      </p:cBhvr>
                                      <p:to>
                                        <p:strVal val="visible"/>
                                      </p:to>
                                    </p:set>
                                    <p:animEffect transition="in" filter="blinds(horizontal)">
                                      <p:cBhvr>
                                        <p:cTn id="21" dur="500"/>
                                        <p:tgtEl>
                                          <p:spTgt spid="15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17411" name="内容占位符 2"/>
          <p:cNvSpPr>
            <a:spLocks noGrp="1"/>
          </p:cNvSpPr>
          <p:nvPr>
            <p:ph idx="4294967295"/>
          </p:nvPr>
        </p:nvSpPr>
        <p:spPr/>
        <p:txBody>
          <a:bodyPr/>
          <a:lstStyle/>
          <a:p>
            <a:pPr marL="457200" indent="-457200" eaLnBrk="1" hangingPunct="1">
              <a:buFontTx/>
              <a:buAutoNum type="arabicPeriod"/>
            </a:pPr>
            <a:r>
              <a:rPr lang="zh-CN" altLang="zh-CN" dirty="0">
                <a:solidFill>
                  <a:srgbClr val="FF0000"/>
                </a:solidFill>
                <a:latin typeface="宋体" panose="02010600030101010101" pitchFamily="2" charset="-122"/>
              </a:rPr>
              <a:t>以数据为中心的体系结构</a:t>
            </a:r>
            <a:endParaRPr lang="en-US" altLang="zh-CN" dirty="0">
              <a:solidFill>
                <a:srgbClr val="FF0000"/>
              </a:solidFill>
              <a:latin typeface="宋体" panose="02010600030101010101" pitchFamily="2" charset="-122"/>
            </a:endParaRPr>
          </a:p>
          <a:p>
            <a:pPr marL="857250" lvl="1" indent="-457200" eaLnBrk="1" hangingPunct="1"/>
            <a:r>
              <a:rPr lang="zh-CN" altLang="zh-CN" dirty="0">
                <a:solidFill>
                  <a:srgbClr val="0070C0"/>
                </a:solidFill>
                <a:latin typeface="宋体" panose="02010600030101010101" pitchFamily="2" charset="-122"/>
              </a:rPr>
              <a:t>数据存储</a:t>
            </a:r>
            <a:r>
              <a:rPr lang="zh-CN" altLang="zh-CN" dirty="0">
                <a:latin typeface="宋体" panose="02010600030101010101" pitchFamily="2" charset="-122"/>
              </a:rPr>
              <a:t>驻留在这种体系结构的中心，其他构件经常访问（增删改查）数据存储</a:t>
            </a:r>
            <a:endParaRPr lang="en-US" altLang="zh-CN" dirty="0">
              <a:latin typeface="宋体" panose="02010600030101010101" pitchFamily="2" charset="-122"/>
            </a:endParaRPr>
          </a:p>
          <a:p>
            <a:pPr marL="857250" lvl="1" indent="-457200" eaLnBrk="1" hangingPunct="1"/>
            <a:r>
              <a:rPr lang="zh-CN" altLang="zh-CN" dirty="0">
                <a:latin typeface="宋体" panose="02010600030101010101" pitchFamily="2" charset="-122"/>
              </a:rPr>
              <a:t>提高了可</a:t>
            </a:r>
            <a:r>
              <a:rPr lang="zh-CN" altLang="zh-CN" dirty="0">
                <a:solidFill>
                  <a:srgbClr val="0070C0"/>
                </a:solidFill>
                <a:latin typeface="宋体" panose="02010600030101010101" pitchFamily="2" charset="-122"/>
              </a:rPr>
              <a:t>集成性</a:t>
            </a:r>
            <a:r>
              <a:rPr lang="zh-CN" altLang="zh-CN" dirty="0">
                <a:latin typeface="宋体" panose="02010600030101010101" pitchFamily="2" charset="-122"/>
              </a:rPr>
              <a:t>，便于现有构件修改和新构件加入</a:t>
            </a:r>
            <a:endParaRPr lang="en-US" altLang="zh-CN" dirty="0">
              <a:latin typeface="宋体" panose="02010600030101010101" pitchFamily="2" charset="-122"/>
            </a:endParaRPr>
          </a:p>
          <a:p>
            <a:pPr marL="457200" indent="-457200" eaLnBrk="1" hangingPunct="1">
              <a:buFont typeface="Wingdings" panose="05000000000000000000" pitchFamily="2" charset="2"/>
              <a:buChar char="Ø"/>
            </a:pPr>
            <a:endParaRPr lang="en-US" altLang="zh-CN" sz="2800" dirty="0">
              <a:latin typeface="宋体" panose="02010600030101010101" pitchFamily="2" charset="-122"/>
            </a:endParaRPr>
          </a:p>
          <a:p>
            <a:pPr marL="457200" indent="-457200" eaLnBrk="1" hangingPunct="1"/>
            <a:endParaRPr lang="zh-CN"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18435" name="内容占位符 2"/>
          <p:cNvSpPr>
            <a:spLocks noGrp="1"/>
          </p:cNvSpPr>
          <p:nvPr>
            <p:ph idx="4294967295"/>
          </p:nvPr>
        </p:nvSpPr>
        <p:spPr>
          <a:xfrm>
            <a:off x="395288" y="1341438"/>
            <a:ext cx="8229600" cy="4525962"/>
          </a:xfrm>
        </p:spPr>
        <p:txBody>
          <a:bodyPr/>
          <a:lstStyle/>
          <a:p>
            <a:pPr marL="457200" indent="-457200" eaLnBrk="1" hangingPunct="1">
              <a:buFontTx/>
              <a:buAutoNum type="arabicPeriod"/>
            </a:pPr>
            <a:r>
              <a:rPr lang="zh-CN" altLang="zh-CN" sz="3000">
                <a:solidFill>
                  <a:srgbClr val="FF0000"/>
                </a:solidFill>
                <a:latin typeface="宋体" panose="02010600030101010101" pitchFamily="2" charset="-122"/>
              </a:rPr>
              <a:t>以数据为中心的体系结构</a:t>
            </a:r>
            <a:endParaRPr lang="en-US" altLang="zh-CN" sz="3000">
              <a:solidFill>
                <a:srgbClr val="FF0000"/>
              </a:solidFill>
              <a:latin typeface="宋体" panose="02010600030101010101" pitchFamily="2" charset="-122"/>
            </a:endParaRPr>
          </a:p>
          <a:p>
            <a:pPr marL="457200" indent="-457200" eaLnBrk="1" hangingPunct="1">
              <a:buFont typeface="Wingdings" panose="05000000000000000000" pitchFamily="2" charset="2"/>
              <a:buChar char="Ø"/>
            </a:pPr>
            <a:endParaRPr lang="en-US" altLang="zh-CN" sz="2400">
              <a:latin typeface="宋体" panose="02010600030101010101" pitchFamily="2" charset="-122"/>
            </a:endParaRP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109788"/>
            <a:ext cx="663098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19459" name="内容占位符 2"/>
          <p:cNvSpPr>
            <a:spLocks noGrp="1"/>
          </p:cNvSpPr>
          <p:nvPr>
            <p:ph idx="4294967295"/>
          </p:nvPr>
        </p:nvSpPr>
        <p:spPr/>
        <p:txBody>
          <a:bodyPr/>
          <a:lstStyle/>
          <a:p>
            <a:pPr eaLnBrk="1" hangingPunct="1">
              <a:buFontTx/>
              <a:buNone/>
            </a:pPr>
            <a:r>
              <a:rPr lang="en-US" altLang="zh-CN" dirty="0">
                <a:solidFill>
                  <a:srgbClr val="FF0000"/>
                </a:solidFill>
                <a:latin typeface="宋体" panose="02010600030101010101" pitchFamily="2" charset="-122"/>
              </a:rPr>
              <a:t>2. </a:t>
            </a:r>
            <a:r>
              <a:rPr lang="zh-CN" altLang="zh-CN" dirty="0">
                <a:solidFill>
                  <a:srgbClr val="FF0000"/>
                </a:solidFill>
                <a:latin typeface="宋体" panose="02010600030101010101" pitchFamily="2" charset="-122"/>
              </a:rPr>
              <a:t>数据流体系结构</a:t>
            </a:r>
            <a:endParaRPr lang="en-US" altLang="zh-CN" dirty="0">
              <a:solidFill>
                <a:srgbClr val="FF0000"/>
              </a:solidFill>
              <a:latin typeface="宋体" panose="02010600030101010101" pitchFamily="2" charset="-122"/>
            </a:endParaRPr>
          </a:p>
          <a:p>
            <a:pPr lvl="1" eaLnBrk="1" hangingPunct="1"/>
            <a:r>
              <a:rPr lang="zh-CN" altLang="zh-CN" dirty="0">
                <a:latin typeface="宋体" panose="02010600030101010101" pitchFamily="2" charset="-122"/>
              </a:rPr>
              <a:t>数据服从输入</a:t>
            </a:r>
            <a:r>
              <a:rPr lang="en-US" altLang="zh-CN" dirty="0">
                <a:latin typeface="宋体" panose="02010600030101010101" pitchFamily="2" charset="-122"/>
              </a:rPr>
              <a:t>—</a:t>
            </a:r>
            <a:r>
              <a:rPr lang="zh-CN" altLang="zh-CN" dirty="0">
                <a:latin typeface="宋体" panose="02010600030101010101" pitchFamily="2" charset="-122"/>
              </a:rPr>
              <a:t>变换</a:t>
            </a:r>
            <a:r>
              <a:rPr lang="en-US" altLang="zh-CN" dirty="0">
                <a:latin typeface="宋体" panose="02010600030101010101" pitchFamily="2" charset="-122"/>
              </a:rPr>
              <a:t>---</a:t>
            </a:r>
            <a:r>
              <a:rPr lang="zh-CN" altLang="zh-CN" dirty="0">
                <a:latin typeface="宋体" panose="02010600030101010101" pitchFamily="2" charset="-122"/>
              </a:rPr>
              <a:t>输出的简单流程</a:t>
            </a:r>
            <a:endParaRPr lang="en-US" altLang="zh-CN" dirty="0">
              <a:latin typeface="宋体" panose="02010600030101010101" pitchFamily="2" charset="-122"/>
            </a:endParaRPr>
          </a:p>
          <a:p>
            <a:pPr lvl="1" eaLnBrk="1" hangingPunct="1"/>
            <a:r>
              <a:rPr lang="zh-CN" altLang="zh-CN" dirty="0">
                <a:latin typeface="宋体" panose="02010600030101010101" pitchFamily="2" charset="-122"/>
              </a:rPr>
              <a:t>管道和过滤器结构拥有一组被称为过滤器的构件，每个构件独立于上游和下游而工作。</a:t>
            </a:r>
            <a:endParaRPr lang="en-US" altLang="zh-CN" dirty="0">
              <a:latin typeface="宋体" panose="02010600030101010101" pitchFamily="2" charset="-122"/>
            </a:endParaRPr>
          </a:p>
          <a:p>
            <a:pPr eaLnBrk="1" hangingPunct="1">
              <a:buFontTx/>
              <a:buNone/>
            </a:pPr>
            <a:endParaRPr lang="zh-CN" altLang="zh-CN" dirty="0">
              <a:solidFill>
                <a:srgbClr val="0070C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idx="4294967295"/>
          </p:nvPr>
        </p:nvSpPr>
        <p:spPr/>
        <p:txBody>
          <a:bodyPr/>
          <a:lstStyle/>
          <a:p>
            <a:pPr eaLnBrk="1" hangingPunct="1"/>
            <a:r>
              <a:rPr lang="zh-CN" altLang="zh-CN">
                <a:solidFill>
                  <a:srgbClr val="FF0000"/>
                </a:solidFill>
                <a:latin typeface="宋体" panose="02010600030101010101" pitchFamily="2" charset="-122"/>
              </a:rPr>
              <a:t>数据流体系结构</a:t>
            </a:r>
            <a:endParaRPr lang="zh-CN" altLang="zh-CN"/>
          </a:p>
        </p:txBody>
      </p:sp>
      <p:sp>
        <p:nvSpPr>
          <p:cNvPr id="20483" name="内容占位符 2"/>
          <p:cNvSpPr>
            <a:spLocks noGrp="1"/>
          </p:cNvSpPr>
          <p:nvPr>
            <p:ph idx="4294967295"/>
          </p:nvPr>
        </p:nvSpPr>
        <p:spPr/>
        <p:txBody>
          <a:bodyPr/>
          <a:lstStyle/>
          <a:p>
            <a:pPr eaLnBrk="1" hangingPunct="1"/>
            <a:r>
              <a:rPr lang="zh-CN" altLang="zh-CN" dirty="0"/>
              <a:t>两种典型的数据流风格：</a:t>
            </a:r>
            <a:endParaRPr lang="en-US" altLang="zh-CN" dirty="0"/>
          </a:p>
          <a:p>
            <a:pPr lvl="1" eaLnBrk="1" hangingPunct="1"/>
            <a:r>
              <a:rPr lang="zh-CN" altLang="zh-CN" dirty="0"/>
              <a:t>管道</a:t>
            </a:r>
            <a:r>
              <a:rPr lang="en-US" altLang="zh-CN" dirty="0"/>
              <a:t>-</a:t>
            </a:r>
            <a:r>
              <a:rPr lang="zh-CN" altLang="zh-CN" dirty="0"/>
              <a:t>过滤器（</a:t>
            </a:r>
            <a:r>
              <a:rPr lang="en-US" altLang="zh-CN" dirty="0"/>
              <a:t>Pipe-And-Filter</a:t>
            </a:r>
            <a:r>
              <a:rPr lang="zh-CN" altLang="zh-CN" dirty="0"/>
              <a:t>）</a:t>
            </a:r>
            <a:endParaRPr lang="en-US" altLang="zh-CN" dirty="0"/>
          </a:p>
          <a:p>
            <a:pPr lvl="1" eaLnBrk="1" hangingPunct="1"/>
            <a:r>
              <a:rPr lang="zh-CN" altLang="zh-CN" dirty="0"/>
              <a:t>批处理（</a:t>
            </a:r>
            <a:r>
              <a:rPr lang="en-US" altLang="zh-CN" dirty="0"/>
              <a:t>Batch Sequential)</a:t>
            </a:r>
            <a:endParaRPr lang="zh-CN"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196975"/>
            <a:ext cx="5905500"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标题 4"/>
          <p:cNvSpPr>
            <a:spLocks noGrp="1"/>
          </p:cNvSpPr>
          <p:nvPr>
            <p:ph type="title" idx="4294967295"/>
          </p:nvPr>
        </p:nvSpPr>
        <p:spPr>
          <a:xfrm>
            <a:off x="468313" y="333375"/>
            <a:ext cx="8229600" cy="1143000"/>
          </a:xfrm>
        </p:spPr>
        <p:txBody>
          <a:bodyPr/>
          <a:lstStyle/>
          <a:p>
            <a:pPr algn="l" eaLnBrk="1" hangingPunct="1"/>
            <a:r>
              <a:rPr lang="zh-CN" altLang="zh-CN" sz="3500"/>
              <a:t>从</a:t>
            </a:r>
            <a:r>
              <a:rPr lang="en-US" altLang="zh-CN" sz="3500"/>
              <a:t>”</a:t>
            </a:r>
            <a:r>
              <a:rPr lang="zh-CN" altLang="zh-CN" sz="3500"/>
              <a:t>自来水管道系统</a:t>
            </a:r>
            <a:r>
              <a:rPr lang="en-US" altLang="zh-CN" sz="3500"/>
              <a:t>”</a:t>
            </a:r>
            <a:r>
              <a:rPr lang="zh-CN" altLang="zh-CN" sz="3500"/>
              <a:t>看管道</a:t>
            </a:r>
            <a:r>
              <a:rPr lang="en-US" altLang="zh-CN" sz="3500"/>
              <a:t>-</a:t>
            </a:r>
            <a:r>
              <a:rPr lang="zh-CN" altLang="zh-CN" sz="3500"/>
              <a:t>过滤器风格</a:t>
            </a:r>
            <a:endParaRPr lang="zh-CN" altLang="zh-CN"/>
          </a:p>
        </p:txBody>
      </p:sp>
      <p:pic>
        <p:nvPicPr>
          <p:cNvPr id="215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4149725"/>
            <a:ext cx="64674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509" name="直接连接符 8"/>
          <p:cNvCxnSpPr>
            <a:cxnSpLocks noChangeShapeType="1"/>
          </p:cNvCxnSpPr>
          <p:nvPr/>
        </p:nvCxnSpPr>
        <p:spPr bwMode="auto">
          <a:xfrm flipV="1">
            <a:off x="323850" y="4076700"/>
            <a:ext cx="8351838" cy="73025"/>
          </a:xfrm>
          <a:prstGeom prst="line">
            <a:avLst/>
          </a:prstGeom>
          <a:noFill/>
          <a:ln w="76200">
            <a:solidFill>
              <a:srgbClr val="B6DCDF"/>
            </a:solidFill>
            <a:round/>
            <a:headEnd/>
            <a:tailEnd/>
          </a:ln>
          <a:extLst>
            <a:ext uri="{909E8E84-426E-40DD-AFC4-6F175D3DCCD1}">
              <a14:hiddenFill xmlns:a14="http://schemas.microsoft.com/office/drawing/2010/main">
                <a:noFill/>
              </a14:hiddenFill>
            </a:ext>
          </a:extLst>
        </p:spPr>
      </p:cxnSp>
      <p:sp>
        <p:nvSpPr>
          <p:cNvPr id="21510" name="TextBox 9"/>
          <p:cNvSpPr txBox="1">
            <a:spLocks noChangeArrowheads="1"/>
          </p:cNvSpPr>
          <p:nvPr/>
        </p:nvSpPr>
        <p:spPr bwMode="auto">
          <a:xfrm>
            <a:off x="0" y="5805488"/>
            <a:ext cx="3878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2400"/>
              <a:t>管道负责数据传输</a:t>
            </a:r>
            <a:endParaRPr lang="en-US" altLang="zh-CN" sz="2400"/>
          </a:p>
          <a:p>
            <a:pPr eaLnBrk="1" hangingPunct="1">
              <a:lnSpc>
                <a:spcPct val="100000"/>
              </a:lnSpc>
              <a:spcBef>
                <a:spcPct val="0"/>
              </a:spcBef>
              <a:buFontTx/>
              <a:buNone/>
            </a:pPr>
            <a:r>
              <a:rPr lang="zh-CN" altLang="zh-CN" sz="2400"/>
              <a:t>每个处理步骤由过滤器实现</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idx="4294967295"/>
          </p:nvPr>
        </p:nvSpPr>
        <p:spPr/>
        <p:txBody>
          <a:bodyPr/>
          <a:lstStyle/>
          <a:p>
            <a:pPr eaLnBrk="1" hangingPunct="1"/>
            <a:endParaRPr lang="zh-CN" altLang="zh-CN">
              <a:latin typeface="宋体" panose="02010600030101010101" pitchFamily="2" charset="-122"/>
            </a:endParaRPr>
          </a:p>
        </p:txBody>
      </p:sp>
      <p:sp>
        <p:nvSpPr>
          <p:cNvPr id="5123" name="内容占位符 2"/>
          <p:cNvSpPr>
            <a:spLocks noGrp="1"/>
          </p:cNvSpPr>
          <p:nvPr>
            <p:ph idx="4294967295"/>
          </p:nvPr>
        </p:nvSpPr>
        <p:spPr/>
        <p:txBody>
          <a:bodyPr/>
          <a:lstStyle/>
          <a:p>
            <a:pPr eaLnBrk="1" hangingPunct="1"/>
            <a:r>
              <a:rPr lang="zh-CN" altLang="zh-CN">
                <a:latin typeface="宋体" panose="02010600030101010101" pitchFamily="2" charset="-122"/>
              </a:rPr>
              <a:t>体系结构设计需要做的事情：</a:t>
            </a:r>
            <a:r>
              <a:rPr lang="zh-CN" altLang="zh-CN">
                <a:solidFill>
                  <a:srgbClr val="FF0000"/>
                </a:solidFill>
                <a:latin typeface="宋体" panose="02010600030101010101" pitchFamily="2" charset="-122"/>
              </a:rPr>
              <a:t>为你提供整体的视图并保证得到正确的理解</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a:xfrm>
            <a:off x="468313" y="404813"/>
            <a:ext cx="8229600" cy="4525962"/>
          </a:xfrm>
        </p:spPr>
        <p:txBody>
          <a:bodyPr/>
          <a:lstStyle/>
          <a:p>
            <a:r>
              <a:rPr lang="zh-CN" altLang="zh-CN"/>
              <a:t>管道</a:t>
            </a:r>
            <a:r>
              <a:rPr lang="en-US" altLang="zh-CN"/>
              <a:t>-</a:t>
            </a:r>
            <a:r>
              <a:rPr lang="zh-CN" altLang="zh-CN"/>
              <a:t>过滤器风格</a:t>
            </a:r>
            <a:r>
              <a:rPr lang="zh-CN" altLang="en-US"/>
              <a:t>优点：</a:t>
            </a:r>
            <a:endParaRPr lang="en-US" altLang="zh-CN"/>
          </a:p>
          <a:p>
            <a:pPr lvl="1"/>
            <a:r>
              <a:rPr lang="zh-CN" altLang="en-US"/>
              <a:t> </a:t>
            </a:r>
            <a:r>
              <a:rPr lang="zh-CN" altLang="en-US" sz="2000"/>
              <a:t>使得软构件具有良好的隐蔽性和高内聚、低耦合的特点；</a:t>
            </a:r>
          </a:p>
          <a:p>
            <a:pPr lvl="1"/>
            <a:r>
              <a:rPr lang="zh-CN" altLang="en-US" sz="2000"/>
              <a:t>允许设计者将整个系统的输入</a:t>
            </a:r>
            <a:r>
              <a:rPr lang="en-US" altLang="zh-CN" sz="2000"/>
              <a:t>/</a:t>
            </a:r>
            <a:r>
              <a:rPr lang="zh-CN" altLang="en-US" sz="2000"/>
              <a:t>输出行为看成是多个过滤器的行为的简单合成；</a:t>
            </a:r>
          </a:p>
          <a:p>
            <a:pPr lvl="1"/>
            <a:r>
              <a:rPr lang="zh-CN" altLang="en-US" sz="2000"/>
              <a:t>支持软件重用。只要提供适合在两个过滤器之间传递的数据，任何两个过滤器都可被连接起来；</a:t>
            </a:r>
          </a:p>
          <a:p>
            <a:pPr lvl="1"/>
            <a:r>
              <a:rPr lang="zh-CN" altLang="en-US" sz="2000"/>
              <a:t>系统维护和增强系统性能简单。新的过滤器可以添加到现有系统中来；旧的可以被改进的过滤器替换掉；</a:t>
            </a:r>
          </a:p>
          <a:p>
            <a:pPr lvl="1"/>
            <a:r>
              <a:rPr lang="zh-CN" altLang="en-US" sz="2000"/>
              <a:t>允许对一些如吞吐量、死锁等属性的分析；</a:t>
            </a:r>
          </a:p>
          <a:p>
            <a:pPr lvl="1"/>
            <a:r>
              <a:rPr lang="zh-CN" altLang="en-US" sz="2000"/>
              <a:t>支持并行执行。每个过滤器是作为一个单独的任务完成，因此可与其他任务并行执行。</a:t>
            </a:r>
          </a:p>
          <a:p>
            <a:pPr lvl="1"/>
            <a:endParaRPr lang="zh-CN" alt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468313" y="404813"/>
            <a:ext cx="8229600" cy="4525962"/>
          </a:xfrm>
        </p:spPr>
        <p:txBody>
          <a:bodyPr/>
          <a:lstStyle/>
          <a:p>
            <a:r>
              <a:rPr lang="zh-CN" altLang="zh-CN"/>
              <a:t>管道</a:t>
            </a:r>
            <a:r>
              <a:rPr lang="en-US" altLang="zh-CN"/>
              <a:t>-</a:t>
            </a:r>
            <a:r>
              <a:rPr lang="zh-CN" altLang="zh-CN"/>
              <a:t>过滤器风格</a:t>
            </a:r>
            <a:r>
              <a:rPr lang="zh-CN" altLang="en-US"/>
              <a:t>缺点：</a:t>
            </a:r>
            <a:endParaRPr lang="en-US" altLang="zh-CN"/>
          </a:p>
          <a:p>
            <a:pPr lvl="1"/>
            <a:r>
              <a:rPr lang="zh-CN" altLang="en-US" sz="2000"/>
              <a:t>通常导致进程成为批处理的结构。这是因为虽然过滤器可增量式地处理数据，但它们是独立的，所以设计者必须将每个过滤器看成一个完整的输入到输出的转换；</a:t>
            </a:r>
          </a:p>
          <a:p>
            <a:pPr lvl="1"/>
            <a:r>
              <a:rPr lang="zh-CN" altLang="en-US" sz="2000"/>
              <a:t>不适合处理交互的应用。当需要增量地显示改变时，这个问题尤为严重；</a:t>
            </a:r>
          </a:p>
          <a:p>
            <a:pPr lvl="1"/>
            <a:r>
              <a:rPr lang="zh-CN" altLang="en-US" sz="2000"/>
              <a:t>因为在数据传输上没有通用的标准，每个过滤器都增加了解析和合成数据的工作，这样就导致了系统性能下降，并增加了编写过滤器的复杂性。</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908050"/>
            <a:ext cx="9191625" cy="4897438"/>
          </a:xfrm>
        </p:spPr>
      </p:pic>
      <p:sp>
        <p:nvSpPr>
          <p:cNvPr id="24579" name="标题 1"/>
          <p:cNvSpPr>
            <a:spLocks noGrp="1"/>
          </p:cNvSpPr>
          <p:nvPr>
            <p:ph type="title" idx="4294967295"/>
          </p:nvPr>
        </p:nvSpPr>
        <p:spPr/>
        <p:txBody>
          <a:bodyPr/>
          <a:lstStyle/>
          <a:p>
            <a:pPr eaLnBrk="1" hangingPunct="1"/>
            <a:r>
              <a:rPr lang="zh-CN" altLang="zh-CN"/>
              <a:t>批处理风格的直观结构</a:t>
            </a:r>
          </a:p>
        </p:txBody>
      </p:sp>
      <p:sp>
        <p:nvSpPr>
          <p:cNvPr id="24580" name="TextBox 4"/>
          <p:cNvSpPr txBox="1">
            <a:spLocks noChangeArrowheads="1"/>
          </p:cNvSpPr>
          <p:nvPr/>
        </p:nvSpPr>
        <p:spPr bwMode="auto">
          <a:xfrm>
            <a:off x="539750" y="5732463"/>
            <a:ext cx="79930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2400"/>
              <a:t>每一步必须在前一步结束后完成；每个处理步骤是一个独立的程序；数据必须是完整的，以整体的方式传递</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25603" name="内容占位符 2"/>
          <p:cNvSpPr>
            <a:spLocks noGrp="1"/>
          </p:cNvSpPr>
          <p:nvPr>
            <p:ph idx="4294967295"/>
          </p:nvPr>
        </p:nvSpPr>
        <p:spPr/>
        <p:txBody>
          <a:bodyPr/>
          <a:lstStyle/>
          <a:p>
            <a:pPr eaLnBrk="1" hangingPunct="1">
              <a:buFontTx/>
              <a:buNone/>
            </a:pPr>
            <a:r>
              <a:rPr lang="en-US" altLang="zh-CN" dirty="0">
                <a:solidFill>
                  <a:srgbClr val="FF0000"/>
                </a:solidFill>
              </a:rPr>
              <a:t>3. </a:t>
            </a:r>
            <a:r>
              <a:rPr lang="zh-CN" altLang="zh-CN" dirty="0">
                <a:solidFill>
                  <a:srgbClr val="FF0000"/>
                </a:solidFill>
                <a:latin typeface="宋体" panose="02010600030101010101" pitchFamily="2" charset="-122"/>
              </a:rPr>
              <a:t>调用和返回体系结构</a:t>
            </a:r>
            <a:endParaRPr lang="en-US" altLang="zh-CN" dirty="0">
              <a:solidFill>
                <a:srgbClr val="FF0000"/>
              </a:solidFill>
              <a:latin typeface="宋体" panose="02010600030101010101" pitchFamily="2" charset="-122"/>
            </a:endParaRPr>
          </a:p>
          <a:p>
            <a:pPr marL="971550" lvl="1" indent="-514350" eaLnBrk="1" hangingPunct="1">
              <a:buFontTx/>
              <a:buAutoNum type="arabicPeriod"/>
            </a:pPr>
            <a:r>
              <a:rPr lang="zh-CN" altLang="zh-CN" dirty="0">
                <a:solidFill>
                  <a:srgbClr val="0070C0"/>
                </a:solidFill>
                <a:latin typeface="宋体" panose="02010600030101010101" pitchFamily="2" charset="-122"/>
              </a:rPr>
              <a:t>主程序</a:t>
            </a:r>
            <a:r>
              <a:rPr lang="en-US" altLang="zh-CN" dirty="0">
                <a:solidFill>
                  <a:srgbClr val="0070C0"/>
                </a:solidFill>
                <a:latin typeface="宋体" panose="02010600030101010101" pitchFamily="2" charset="-122"/>
              </a:rPr>
              <a:t>/</a:t>
            </a:r>
            <a:r>
              <a:rPr lang="zh-CN" altLang="zh-CN" dirty="0">
                <a:solidFill>
                  <a:srgbClr val="0070C0"/>
                </a:solidFill>
                <a:latin typeface="宋体" panose="02010600030101010101" pitchFamily="2" charset="-122"/>
              </a:rPr>
              <a:t>子程序体系结构</a:t>
            </a:r>
            <a:endParaRPr lang="en-US" altLang="zh-CN" dirty="0">
              <a:solidFill>
                <a:srgbClr val="0070C0"/>
              </a:solidFill>
              <a:latin typeface="宋体" panose="02010600030101010101" pitchFamily="2" charset="-122"/>
            </a:endParaRPr>
          </a:p>
          <a:p>
            <a:pPr lvl="2" eaLnBrk="1" hangingPunct="1"/>
            <a:r>
              <a:rPr lang="zh-CN" altLang="zh-CN" dirty="0">
                <a:latin typeface="宋体" panose="02010600030101010101" pitchFamily="2" charset="-122"/>
              </a:rPr>
              <a:t>主程序调用一组程序构件，这组程序构件又去调用其程序构件</a:t>
            </a:r>
            <a:endParaRPr lang="en-US" altLang="zh-CN" dirty="0">
              <a:latin typeface="宋体" panose="02010600030101010101" pitchFamily="2" charset="-122"/>
            </a:endParaRPr>
          </a:p>
          <a:p>
            <a:pPr marL="971550" lvl="1" indent="-514350" eaLnBrk="1" hangingPunct="1">
              <a:buFontTx/>
              <a:buAutoNum type="arabicPeriod"/>
            </a:pPr>
            <a:r>
              <a:rPr lang="zh-CN" altLang="zh-CN" dirty="0">
                <a:solidFill>
                  <a:srgbClr val="0070C0"/>
                </a:solidFill>
                <a:latin typeface="宋体" panose="02010600030101010101" pitchFamily="2" charset="-122"/>
              </a:rPr>
              <a:t>远程过程调用体系结构。</a:t>
            </a:r>
            <a:endParaRPr lang="en-US" altLang="zh-CN" dirty="0">
              <a:solidFill>
                <a:srgbClr val="0070C0"/>
              </a:solidFill>
              <a:latin typeface="宋体" panose="02010600030101010101" pitchFamily="2" charset="-122"/>
            </a:endParaRPr>
          </a:p>
          <a:p>
            <a:pPr lvl="2" eaLnBrk="1" hangingPunct="1"/>
            <a:r>
              <a:rPr lang="zh-CN" altLang="zh-CN" dirty="0">
                <a:latin typeface="宋体" panose="02010600030101010101" pitchFamily="2" charset="-122"/>
              </a:rPr>
              <a:t>主程序</a:t>
            </a:r>
            <a:r>
              <a:rPr lang="en-US" altLang="zh-CN" dirty="0">
                <a:latin typeface="宋体" panose="02010600030101010101" pitchFamily="2" charset="-122"/>
              </a:rPr>
              <a:t>/</a:t>
            </a:r>
            <a:r>
              <a:rPr lang="zh-CN" altLang="zh-CN" dirty="0">
                <a:latin typeface="宋体" panose="02010600030101010101" pitchFamily="2" charset="-122"/>
              </a:rPr>
              <a:t>子程序的构件分布在多个计算机上。</a:t>
            </a:r>
            <a:endParaRPr lang="zh-CN"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26627" name="内容占位符 2"/>
          <p:cNvSpPr>
            <a:spLocks noGrp="1"/>
          </p:cNvSpPr>
          <p:nvPr>
            <p:ph idx="4294967295"/>
          </p:nvPr>
        </p:nvSpPr>
        <p:spPr>
          <a:xfrm>
            <a:off x="468313" y="1484313"/>
            <a:ext cx="8229600" cy="4525962"/>
          </a:xfrm>
        </p:spPr>
        <p:txBody>
          <a:bodyPr/>
          <a:lstStyle/>
          <a:p>
            <a:pPr eaLnBrk="1" hangingPunct="1">
              <a:buFontTx/>
              <a:buNone/>
            </a:pPr>
            <a:r>
              <a:rPr lang="en-US" altLang="zh-CN"/>
              <a:t> </a:t>
            </a:r>
            <a:endParaRPr lang="zh-CN" altLang="zh-CN"/>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213"/>
            <a:ext cx="9009063"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27651" name="内容占位符 2"/>
          <p:cNvSpPr>
            <a:spLocks noGrp="1"/>
          </p:cNvSpPr>
          <p:nvPr>
            <p:ph idx="4294967295"/>
          </p:nvPr>
        </p:nvSpPr>
        <p:spPr/>
        <p:txBody>
          <a:bodyPr/>
          <a:lstStyle/>
          <a:p>
            <a:pPr eaLnBrk="1" hangingPunct="1">
              <a:buFontTx/>
              <a:buNone/>
            </a:pPr>
            <a:r>
              <a:rPr lang="en-US" altLang="zh-CN" dirty="0">
                <a:solidFill>
                  <a:srgbClr val="FF0000"/>
                </a:solidFill>
              </a:rPr>
              <a:t>4. </a:t>
            </a:r>
            <a:r>
              <a:rPr lang="zh-CN" altLang="zh-CN" dirty="0">
                <a:solidFill>
                  <a:srgbClr val="FF0000"/>
                </a:solidFill>
                <a:latin typeface="宋体" panose="02010600030101010101" pitchFamily="2" charset="-122"/>
              </a:rPr>
              <a:t>面向对象体系结构</a:t>
            </a:r>
            <a:endParaRPr lang="en-US" altLang="zh-CN" dirty="0">
              <a:solidFill>
                <a:srgbClr val="FF0000"/>
              </a:solidFill>
              <a:latin typeface="宋体" panose="02010600030101010101" pitchFamily="2" charset="-122"/>
            </a:endParaRPr>
          </a:p>
          <a:p>
            <a:pPr marL="914400" lvl="1" indent="-514350" eaLnBrk="1" hangingPunct="1"/>
            <a:r>
              <a:rPr lang="zh-CN" altLang="zh-CN" dirty="0">
                <a:latin typeface="宋体" panose="02010600030101010101" pitchFamily="2" charset="-122"/>
              </a:rPr>
              <a:t>封装了数据和必须应用到该数据上的操作，构件间通过信息传递进行通信和合作。</a:t>
            </a:r>
            <a:endParaRPr lang="en-US" altLang="zh-CN" dirty="0">
              <a:latin typeface="宋体" panose="02010600030101010101" pitchFamily="2" charset="-122"/>
            </a:endParaRPr>
          </a:p>
        </p:txBody>
      </p:sp>
      <p:pic>
        <p:nvPicPr>
          <p:cNvPr id="2765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789363"/>
            <a:ext cx="42640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文本框 2"/>
          <p:cNvSpPr txBox="1">
            <a:spLocks noChangeArrowheads="1"/>
          </p:cNvSpPr>
          <p:nvPr/>
        </p:nvSpPr>
        <p:spPr bwMode="auto">
          <a:xfrm>
            <a:off x="539750" y="4941888"/>
            <a:ext cx="28082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优点：对象隐藏；可以将数据存取操作分解成一些交互的代理程序的集合。</a:t>
            </a:r>
            <a:endParaRPr lang="en-US" altLang="zh-CN"/>
          </a:p>
          <a:p>
            <a:pPr eaLnBrk="1" hangingPunct="1"/>
            <a:r>
              <a:rPr lang="zh-CN" altLang="en-US"/>
              <a:t>缺点：对象调用必须有对象的标识；对象循环调用等问题。</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28675" name="内容占位符 2"/>
          <p:cNvSpPr>
            <a:spLocks noGrp="1"/>
          </p:cNvSpPr>
          <p:nvPr>
            <p:ph idx="4294967295"/>
          </p:nvPr>
        </p:nvSpPr>
        <p:spPr>
          <a:xfrm>
            <a:off x="457200" y="1600200"/>
            <a:ext cx="3538538" cy="4525963"/>
          </a:xfrm>
        </p:spPr>
        <p:txBody>
          <a:bodyPr/>
          <a:lstStyle/>
          <a:p>
            <a:pPr eaLnBrk="1" hangingPunct="1">
              <a:buFontTx/>
              <a:buNone/>
            </a:pPr>
            <a:r>
              <a:rPr lang="en-US" altLang="zh-CN">
                <a:solidFill>
                  <a:srgbClr val="FF0000"/>
                </a:solidFill>
              </a:rPr>
              <a:t>5. </a:t>
            </a:r>
            <a:r>
              <a:rPr lang="zh-CN" altLang="zh-CN">
                <a:solidFill>
                  <a:srgbClr val="FF0000"/>
                </a:solidFill>
              </a:rPr>
              <a:t>层次体系结构</a:t>
            </a:r>
            <a:endParaRPr lang="en-US" altLang="zh-CN">
              <a:solidFill>
                <a:srgbClr val="FF0000"/>
              </a:solidFill>
            </a:endParaRPr>
          </a:p>
          <a:p>
            <a:pPr lvl="1" eaLnBrk="1" hangingPunct="1"/>
            <a:r>
              <a:rPr lang="zh-CN" altLang="zh-CN">
                <a:latin typeface="宋体" panose="02010600030101010101" pitchFamily="2" charset="-122"/>
              </a:rPr>
              <a:t>各模块实现功能的层次不一样</a:t>
            </a:r>
          </a:p>
          <a:p>
            <a:pPr lvl="1" eaLnBrk="1" hangingPunct="1"/>
            <a:endParaRPr lang="zh-CN" altLang="zh-CN"/>
          </a:p>
        </p:txBody>
      </p:sp>
      <p:pic>
        <p:nvPicPr>
          <p:cNvPr id="286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1412875"/>
            <a:ext cx="5113337" cy="481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文本框 1"/>
          <p:cNvSpPr txBox="1">
            <a:spLocks noChangeArrowheads="1"/>
          </p:cNvSpPr>
          <p:nvPr/>
        </p:nvSpPr>
        <p:spPr bwMode="auto">
          <a:xfrm>
            <a:off x="265113" y="4524375"/>
            <a:ext cx="42846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每一层为上层服务，并作为下层服务</a:t>
            </a:r>
            <a:endParaRPr lang="en-US" altLang="zh-CN"/>
          </a:p>
          <a:p>
            <a:pPr eaLnBrk="1" hangingPunct="1"/>
            <a:r>
              <a:rPr lang="zh-CN" altLang="en-US"/>
              <a:t>这样的设计允许将一个复杂问题分解为一个增量步骤序列的实现。由于每一层最多只影响两层，同时只给相邻层提供相同的接口，允许每层用不同的方法实现，同样为软件重用提供了强调的支持。</a:t>
            </a:r>
            <a:endParaRPr lang="en-US" altLang="zh-CN"/>
          </a:p>
          <a:p>
            <a:pPr eaLnBrk="1" hangingPunct="1"/>
            <a:r>
              <a:rPr lang="zh-CN" altLang="en-US"/>
              <a:t>缺点：很难找到一个合适的、正确的层次抽象方法。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29699" name="内容占位符 2"/>
          <p:cNvSpPr>
            <a:spLocks noGrp="1"/>
          </p:cNvSpPr>
          <p:nvPr>
            <p:ph idx="4294967295"/>
          </p:nvPr>
        </p:nvSpPr>
        <p:spPr>
          <a:xfrm>
            <a:off x="457200" y="1600200"/>
            <a:ext cx="3538538" cy="4525963"/>
          </a:xfrm>
        </p:spPr>
        <p:txBody>
          <a:bodyPr/>
          <a:lstStyle/>
          <a:p>
            <a:pPr eaLnBrk="1" hangingPunct="1">
              <a:buFontTx/>
              <a:buNone/>
            </a:pPr>
            <a:r>
              <a:rPr lang="en-US" altLang="zh-CN">
                <a:solidFill>
                  <a:srgbClr val="FF0000"/>
                </a:solidFill>
              </a:rPr>
              <a:t>6. C/S</a:t>
            </a:r>
            <a:r>
              <a:rPr lang="zh-CN" altLang="en-US">
                <a:solidFill>
                  <a:srgbClr val="FF0000"/>
                </a:solidFill>
              </a:rPr>
              <a:t>风格</a:t>
            </a:r>
            <a:endParaRPr lang="en-US" altLang="zh-CN">
              <a:solidFill>
                <a:srgbClr val="FF0000"/>
              </a:solidFill>
            </a:endParaRPr>
          </a:p>
          <a:p>
            <a:pPr lvl="1" eaLnBrk="1" hangingPunct="1"/>
            <a:r>
              <a:rPr lang="zh-CN" altLang="en-US">
                <a:latin typeface="宋体" panose="02010600030101010101" pitchFamily="2" charset="-122"/>
              </a:rPr>
              <a:t>数据库服务器、客户应用程序、网络</a:t>
            </a:r>
            <a:endParaRPr lang="zh-CN" altLang="zh-CN"/>
          </a:p>
        </p:txBody>
      </p:sp>
      <p:pic>
        <p:nvPicPr>
          <p:cNvPr id="2970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5575" y="1484313"/>
            <a:ext cx="4473575"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30723" name="内容占位符 2"/>
          <p:cNvSpPr>
            <a:spLocks noGrp="1"/>
          </p:cNvSpPr>
          <p:nvPr>
            <p:ph idx="4294967295"/>
          </p:nvPr>
        </p:nvSpPr>
        <p:spPr>
          <a:xfrm>
            <a:off x="457200" y="1600200"/>
            <a:ext cx="3538538" cy="4525963"/>
          </a:xfrm>
        </p:spPr>
        <p:txBody>
          <a:bodyPr/>
          <a:lstStyle/>
          <a:p>
            <a:pPr eaLnBrk="1" hangingPunct="1">
              <a:buFontTx/>
              <a:buNone/>
            </a:pPr>
            <a:r>
              <a:rPr lang="en-US" altLang="zh-CN">
                <a:solidFill>
                  <a:srgbClr val="FF0000"/>
                </a:solidFill>
              </a:rPr>
              <a:t>7. B/S</a:t>
            </a:r>
            <a:r>
              <a:rPr lang="zh-CN" altLang="en-US">
                <a:solidFill>
                  <a:srgbClr val="FF0000"/>
                </a:solidFill>
              </a:rPr>
              <a:t>风格</a:t>
            </a:r>
            <a:endParaRPr lang="en-US" altLang="zh-CN">
              <a:solidFill>
                <a:srgbClr val="FF0000"/>
              </a:solidFill>
            </a:endParaRPr>
          </a:p>
          <a:p>
            <a:pPr lvl="1" eaLnBrk="1" hangingPunct="1"/>
            <a:r>
              <a:rPr lang="zh-CN" altLang="en-US">
                <a:latin typeface="宋体" panose="02010600030101010101" pitchFamily="2" charset="-122"/>
              </a:rPr>
              <a:t>浏览器</a:t>
            </a:r>
            <a:r>
              <a:rPr lang="en-US" altLang="zh-CN">
                <a:latin typeface="宋体" panose="02010600030101010101" pitchFamily="2" charset="-122"/>
              </a:rPr>
              <a:t>/Web</a:t>
            </a:r>
            <a:r>
              <a:rPr lang="zh-CN" altLang="en-US">
                <a:latin typeface="宋体" panose="02010600030101010101" pitchFamily="2" charset="-122"/>
              </a:rPr>
              <a:t>服务器</a:t>
            </a:r>
            <a:r>
              <a:rPr lang="en-US" altLang="zh-CN">
                <a:latin typeface="宋体" panose="02010600030101010101" pitchFamily="2" charset="-122"/>
              </a:rPr>
              <a:t>/</a:t>
            </a:r>
            <a:r>
              <a:rPr lang="zh-CN" altLang="en-US">
                <a:latin typeface="宋体" panose="02010600030101010101" pitchFamily="2" charset="-122"/>
              </a:rPr>
              <a:t>数据库服务器</a:t>
            </a:r>
            <a:endParaRPr lang="zh-CN" altLang="zh-CN"/>
          </a:p>
        </p:txBody>
      </p:sp>
      <p:pic>
        <p:nvPicPr>
          <p:cNvPr id="3072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4625" y="1700213"/>
            <a:ext cx="4932363" cy="333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idx="4294967295"/>
          </p:nvPr>
        </p:nvSpPr>
        <p:spPr/>
        <p:txBody>
          <a:bodyPr/>
          <a:lstStyle/>
          <a:p>
            <a:pPr eaLnBrk="1" hangingPunct="1"/>
            <a:r>
              <a:rPr lang="en-US" altLang="zh-CN">
                <a:latin typeface="宋体" panose="02010600030101010101" pitchFamily="2" charset="-122"/>
              </a:rPr>
              <a:t>8.3.1 </a:t>
            </a:r>
            <a:r>
              <a:rPr lang="zh-CN" altLang="zh-CN">
                <a:latin typeface="宋体" panose="02010600030101010101" pitchFamily="2" charset="-122"/>
              </a:rPr>
              <a:t>体系结构风格的分类</a:t>
            </a:r>
            <a:endParaRPr lang="zh-CN" altLang="zh-CN"/>
          </a:p>
        </p:txBody>
      </p:sp>
      <p:sp>
        <p:nvSpPr>
          <p:cNvPr id="31747" name="内容占位符 2"/>
          <p:cNvSpPr>
            <a:spLocks noGrp="1"/>
          </p:cNvSpPr>
          <p:nvPr>
            <p:ph idx="4294967295"/>
          </p:nvPr>
        </p:nvSpPr>
        <p:spPr>
          <a:xfrm>
            <a:off x="457200" y="1600200"/>
            <a:ext cx="3538538" cy="4525963"/>
          </a:xfrm>
        </p:spPr>
        <p:txBody>
          <a:bodyPr/>
          <a:lstStyle/>
          <a:p>
            <a:pPr marL="514350" indent="-514350" eaLnBrk="1" hangingPunct="1">
              <a:buFontTx/>
              <a:buAutoNum type="arabicPeriod" startAt="8"/>
            </a:pPr>
            <a:r>
              <a:rPr lang="en-US" altLang="zh-CN">
                <a:solidFill>
                  <a:srgbClr val="FF0000"/>
                </a:solidFill>
              </a:rPr>
              <a:t>SOA</a:t>
            </a:r>
          </a:p>
          <a:p>
            <a:pPr lvl="1" eaLnBrk="1" hangingPunct="1"/>
            <a:r>
              <a:rPr lang="zh-CN" altLang="en-US" sz="2400">
                <a:latin typeface="宋体" panose="02010600030101010101" pitchFamily="2" charset="-122"/>
              </a:rPr>
              <a:t>整个应用程序被设计和实现为一组相互交互的服务</a:t>
            </a:r>
            <a:endParaRPr lang="zh-CN" altLang="zh-CN" sz="2400">
              <a:latin typeface="宋体" panose="02010600030101010101" pitchFamily="2" charset="-122"/>
            </a:endParaRPr>
          </a:p>
        </p:txBody>
      </p:sp>
      <p:pic>
        <p:nvPicPr>
          <p:cNvPr id="31748" name="Picture 2" descr="https://gss1.bdstatic.com/-vo3dSag_xI4khGkpoWK1HF6hhy/baike/c0%3Dbaike80%2C5%2C5%2C80%2C26/sign=3913d783a4c27d1eb12b33967abcc60b/21a4462309f79052750e22190cf3d7ca7bcbd5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9863" y="2276475"/>
            <a:ext cx="47625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20"/>
          <p:cNvSpPr>
            <a:spLocks noGrp="1"/>
          </p:cNvSpPr>
          <p:nvPr>
            <p:ph type="title" idx="4294967295"/>
          </p:nvPr>
        </p:nvSpPr>
        <p:spPr/>
        <p:txBody>
          <a:bodyPr/>
          <a:lstStyle/>
          <a:p>
            <a:pPr eaLnBrk="1" hangingPunct="1"/>
            <a:r>
              <a:rPr lang="zh-CN" altLang="zh-CN">
                <a:latin typeface="宋体" panose="02010600030101010101" pitchFamily="2" charset="-122"/>
              </a:rPr>
              <a:t>主要内容</a:t>
            </a:r>
          </a:p>
        </p:txBody>
      </p:sp>
      <p:sp>
        <p:nvSpPr>
          <p:cNvPr id="6147" name="内容占位符 21"/>
          <p:cNvSpPr>
            <a:spLocks noGrp="1"/>
          </p:cNvSpPr>
          <p:nvPr>
            <p:ph idx="4294967295"/>
          </p:nvPr>
        </p:nvSpPr>
        <p:spPr/>
        <p:txBody>
          <a:bodyPr/>
          <a:lstStyle/>
          <a:p>
            <a:pPr eaLnBrk="1" hangingPunct="1"/>
            <a:r>
              <a:rPr lang="zh-CN" altLang="zh-CN"/>
              <a:t>软件体系结构</a:t>
            </a:r>
            <a:endParaRPr lang="en-US" altLang="zh-CN"/>
          </a:p>
          <a:p>
            <a:pPr eaLnBrk="1" hangingPunct="1"/>
            <a:r>
              <a:rPr lang="zh-CN" altLang="zh-CN"/>
              <a:t>数据设计</a:t>
            </a:r>
            <a:endParaRPr lang="en-US" altLang="zh-CN"/>
          </a:p>
          <a:p>
            <a:pPr eaLnBrk="1" hangingPunct="1"/>
            <a:r>
              <a:rPr lang="zh-CN" altLang="zh-CN"/>
              <a:t>体系结构风格和模式</a:t>
            </a:r>
            <a:endParaRPr lang="en-US" altLang="zh-CN"/>
          </a:p>
          <a:p>
            <a:pPr eaLnBrk="1" hangingPunct="1"/>
            <a:r>
              <a:rPr lang="zh-CN" altLang="zh-CN"/>
              <a:t>体系结构设计</a:t>
            </a:r>
            <a:endParaRPr lang="en-US" altLang="zh-CN"/>
          </a:p>
          <a:p>
            <a:pPr eaLnBrk="1" hangingPunct="1"/>
            <a:r>
              <a:rPr lang="zh-CN" altLang="zh-CN"/>
              <a:t>评估可选的体系结构设计</a:t>
            </a:r>
            <a:endParaRPr lang="en-US" altLang="zh-CN"/>
          </a:p>
          <a:p>
            <a:pPr eaLnBrk="1" hangingPunct="1"/>
            <a:r>
              <a:rPr lang="zh-CN" altLang="zh-CN"/>
              <a:t>映射数据流到软件体系结构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a:extLst>
              <a:ext uri="{FF2B5EF4-FFF2-40B4-BE49-F238E27FC236}">
                <a16:creationId xmlns:a16="http://schemas.microsoft.com/office/drawing/2014/main" id="{698E8D8D-867B-984E-8D90-94A506FCBD57}"/>
              </a:ext>
            </a:extLst>
          </p:cNvPr>
          <p:cNvSpPr>
            <a:spLocks noGrp="1" noChangeArrowheads="1"/>
          </p:cNvSpPr>
          <p:nvPr>
            <p:ph type="title"/>
          </p:nvPr>
        </p:nvSpPr>
        <p:spPr>
          <a:xfrm>
            <a:off x="468313" y="0"/>
            <a:ext cx="8229600" cy="1143000"/>
          </a:xfrm>
        </p:spPr>
        <p:txBody>
          <a:bodyPr/>
          <a:lstStyle/>
          <a:p>
            <a:pPr algn="l"/>
            <a:r>
              <a:rPr lang="en-US" altLang="zh-CN" sz="3200" b="1" dirty="0">
                <a:solidFill>
                  <a:srgbClr val="FF0000"/>
                </a:solidFill>
              </a:rPr>
              <a:t>9.MVC</a:t>
            </a:r>
            <a:r>
              <a:rPr lang="zh-CN" altLang="en-US" sz="3200" b="1" dirty="0">
                <a:solidFill>
                  <a:srgbClr val="FF0000"/>
                </a:solidFill>
              </a:rPr>
              <a:t>架构</a:t>
            </a:r>
          </a:p>
        </p:txBody>
      </p:sp>
      <p:sp>
        <p:nvSpPr>
          <p:cNvPr id="417795" name="Rectangle 3">
            <a:extLst>
              <a:ext uri="{FF2B5EF4-FFF2-40B4-BE49-F238E27FC236}">
                <a16:creationId xmlns:a16="http://schemas.microsoft.com/office/drawing/2014/main" id="{5047D270-18A1-4C48-91AE-81ABD9F1E49B}"/>
              </a:ext>
            </a:extLst>
          </p:cNvPr>
          <p:cNvSpPr>
            <a:spLocks noGrp="1" noChangeArrowheads="1"/>
          </p:cNvSpPr>
          <p:nvPr>
            <p:ph type="body" idx="1"/>
          </p:nvPr>
        </p:nvSpPr>
        <p:spPr>
          <a:xfrm>
            <a:off x="539750" y="1125538"/>
            <a:ext cx="8229600" cy="3887787"/>
          </a:xfrm>
        </p:spPr>
        <p:txBody>
          <a:bodyPr/>
          <a:lstStyle/>
          <a:p>
            <a:r>
              <a:rPr lang="en-US" altLang="zh-CN"/>
              <a:t>MVC</a:t>
            </a:r>
            <a:r>
              <a:rPr lang="zh-CN" altLang="en-US"/>
              <a:t>架构作为”组件</a:t>
            </a:r>
            <a:r>
              <a:rPr lang="en-US" altLang="zh-CN"/>
              <a:t>+</a:t>
            </a:r>
            <a:r>
              <a:rPr lang="zh-CN" altLang="en-US"/>
              <a:t>交互”的例子</a:t>
            </a:r>
            <a:r>
              <a:rPr lang="en-US" altLang="zh-CN"/>
              <a:t>, </a:t>
            </a:r>
            <a:r>
              <a:rPr lang="zh-CN" altLang="en-US"/>
              <a:t>包含</a:t>
            </a:r>
            <a:r>
              <a:rPr lang="en-US" altLang="zh-CN"/>
              <a:t>3</a:t>
            </a:r>
            <a:r>
              <a:rPr lang="zh-CN" altLang="en-US"/>
              <a:t>种组件</a:t>
            </a:r>
            <a:r>
              <a:rPr lang="en-US" altLang="zh-CN"/>
              <a:t>:Model</a:t>
            </a:r>
            <a:r>
              <a:rPr lang="zh-CN" altLang="en-US"/>
              <a:t>、</a:t>
            </a:r>
            <a:r>
              <a:rPr lang="en-US" altLang="zh-CN"/>
              <a:t>View</a:t>
            </a:r>
            <a:r>
              <a:rPr lang="zh-CN" altLang="en-US"/>
              <a:t>、</a:t>
            </a:r>
            <a:r>
              <a:rPr lang="en-US" altLang="zh-CN"/>
              <a:t>Controller</a:t>
            </a:r>
          </a:p>
        </p:txBody>
      </p:sp>
      <p:grpSp>
        <p:nvGrpSpPr>
          <p:cNvPr id="417813" name="Group 21">
            <a:extLst>
              <a:ext uri="{FF2B5EF4-FFF2-40B4-BE49-F238E27FC236}">
                <a16:creationId xmlns:a16="http://schemas.microsoft.com/office/drawing/2014/main" id="{FB9DAC40-003F-AC42-98E9-FE921AE72F03}"/>
              </a:ext>
            </a:extLst>
          </p:cNvPr>
          <p:cNvGrpSpPr>
            <a:grpSpLocks/>
          </p:cNvGrpSpPr>
          <p:nvPr/>
        </p:nvGrpSpPr>
        <p:grpSpPr bwMode="auto">
          <a:xfrm>
            <a:off x="755576" y="2667000"/>
            <a:ext cx="7200900" cy="2546350"/>
            <a:chOff x="431" y="1888"/>
            <a:chExt cx="4536" cy="1604"/>
          </a:xfrm>
        </p:grpSpPr>
        <p:sp>
          <p:nvSpPr>
            <p:cNvPr id="417797" name="Text Box 5">
              <a:extLst>
                <a:ext uri="{FF2B5EF4-FFF2-40B4-BE49-F238E27FC236}">
                  <a16:creationId xmlns:a16="http://schemas.microsoft.com/office/drawing/2014/main" id="{C83DC52C-4517-3547-8DC3-865FC2B97E00}"/>
                </a:ext>
              </a:extLst>
            </p:cNvPr>
            <p:cNvSpPr txBox="1">
              <a:spLocks noChangeArrowheads="1"/>
            </p:cNvSpPr>
            <p:nvPr/>
          </p:nvSpPr>
          <p:spPr bwMode="auto">
            <a:xfrm>
              <a:off x="431" y="2069"/>
              <a:ext cx="952" cy="34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itchFamily="2" charset="2"/>
                <a:buNone/>
              </a:pPr>
              <a:r>
                <a:rPr lang="en-US" altLang="zh-CN"/>
                <a:t>  </a:t>
              </a:r>
              <a:r>
                <a:rPr lang="en-US" altLang="zh-CN" b="1" u="sng"/>
                <a:t>View</a:t>
              </a:r>
            </a:p>
          </p:txBody>
        </p:sp>
        <p:sp>
          <p:nvSpPr>
            <p:cNvPr id="417798" name="Text Box 6">
              <a:extLst>
                <a:ext uri="{FF2B5EF4-FFF2-40B4-BE49-F238E27FC236}">
                  <a16:creationId xmlns:a16="http://schemas.microsoft.com/office/drawing/2014/main" id="{03EA4779-56B8-0B49-B19E-02E1F02852A2}"/>
                </a:ext>
              </a:extLst>
            </p:cNvPr>
            <p:cNvSpPr txBox="1">
              <a:spLocks noChangeArrowheads="1"/>
            </p:cNvSpPr>
            <p:nvPr/>
          </p:nvSpPr>
          <p:spPr bwMode="auto">
            <a:xfrm>
              <a:off x="3425" y="2069"/>
              <a:ext cx="1542" cy="34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itchFamily="2" charset="2"/>
                <a:buNone/>
              </a:pPr>
              <a:r>
                <a:rPr lang="en-US" altLang="zh-CN"/>
                <a:t>  </a:t>
              </a:r>
              <a:r>
                <a:rPr lang="en-US" altLang="zh-CN" b="1" u="sng"/>
                <a:t>Controller</a:t>
              </a:r>
            </a:p>
          </p:txBody>
        </p:sp>
        <p:sp>
          <p:nvSpPr>
            <p:cNvPr id="417799" name="Text Box 7">
              <a:extLst>
                <a:ext uri="{FF2B5EF4-FFF2-40B4-BE49-F238E27FC236}">
                  <a16:creationId xmlns:a16="http://schemas.microsoft.com/office/drawing/2014/main" id="{F936DAC6-0EFB-2F49-807A-7A5F3CCD143B}"/>
                </a:ext>
              </a:extLst>
            </p:cNvPr>
            <p:cNvSpPr txBox="1">
              <a:spLocks noChangeArrowheads="1"/>
            </p:cNvSpPr>
            <p:nvPr/>
          </p:nvSpPr>
          <p:spPr bwMode="auto">
            <a:xfrm>
              <a:off x="2018" y="2976"/>
              <a:ext cx="1270" cy="34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itchFamily="2" charset="2"/>
                <a:buNone/>
              </a:pPr>
              <a:r>
                <a:rPr lang="en-US" altLang="zh-CN"/>
                <a:t>  </a:t>
              </a:r>
              <a:r>
                <a:rPr lang="en-US" altLang="zh-CN" b="1" u="sng"/>
                <a:t>Model</a:t>
              </a:r>
            </a:p>
          </p:txBody>
        </p:sp>
        <p:sp>
          <p:nvSpPr>
            <p:cNvPr id="417800" name="Line 8">
              <a:extLst>
                <a:ext uri="{FF2B5EF4-FFF2-40B4-BE49-F238E27FC236}">
                  <a16:creationId xmlns:a16="http://schemas.microsoft.com/office/drawing/2014/main" id="{62630EE1-7229-5341-8934-3A304DC7AD10}"/>
                </a:ext>
              </a:extLst>
            </p:cNvPr>
            <p:cNvSpPr>
              <a:spLocks noChangeShapeType="1"/>
            </p:cNvSpPr>
            <p:nvPr/>
          </p:nvSpPr>
          <p:spPr bwMode="auto">
            <a:xfrm>
              <a:off x="1383" y="2251"/>
              <a:ext cx="20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01" name="Line 9">
              <a:extLst>
                <a:ext uri="{FF2B5EF4-FFF2-40B4-BE49-F238E27FC236}">
                  <a16:creationId xmlns:a16="http://schemas.microsoft.com/office/drawing/2014/main" id="{10972AD5-0899-0D45-B5D2-E104CADA5DA4}"/>
                </a:ext>
              </a:extLst>
            </p:cNvPr>
            <p:cNvSpPr>
              <a:spLocks noChangeShapeType="1"/>
            </p:cNvSpPr>
            <p:nvPr/>
          </p:nvSpPr>
          <p:spPr bwMode="auto">
            <a:xfrm>
              <a:off x="884" y="2432"/>
              <a:ext cx="0" cy="6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02" name="Line 10">
              <a:extLst>
                <a:ext uri="{FF2B5EF4-FFF2-40B4-BE49-F238E27FC236}">
                  <a16:creationId xmlns:a16="http://schemas.microsoft.com/office/drawing/2014/main" id="{72FA04C9-7E43-6D43-9887-A592751A87CD}"/>
                </a:ext>
              </a:extLst>
            </p:cNvPr>
            <p:cNvSpPr>
              <a:spLocks noChangeShapeType="1"/>
            </p:cNvSpPr>
            <p:nvPr/>
          </p:nvSpPr>
          <p:spPr bwMode="auto">
            <a:xfrm>
              <a:off x="884" y="3113"/>
              <a:ext cx="113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03" name="Line 11">
              <a:extLst>
                <a:ext uri="{FF2B5EF4-FFF2-40B4-BE49-F238E27FC236}">
                  <a16:creationId xmlns:a16="http://schemas.microsoft.com/office/drawing/2014/main" id="{A0AF2A0F-73B2-194A-BE5B-A00DD8343C10}"/>
                </a:ext>
              </a:extLst>
            </p:cNvPr>
            <p:cNvSpPr>
              <a:spLocks noChangeShapeType="1"/>
            </p:cNvSpPr>
            <p:nvPr/>
          </p:nvSpPr>
          <p:spPr bwMode="auto">
            <a:xfrm>
              <a:off x="3288" y="3113"/>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04" name="Line 12">
              <a:extLst>
                <a:ext uri="{FF2B5EF4-FFF2-40B4-BE49-F238E27FC236}">
                  <a16:creationId xmlns:a16="http://schemas.microsoft.com/office/drawing/2014/main" id="{E16BAD2B-53DE-7C49-836B-EE87A4DDE098}"/>
                </a:ext>
              </a:extLst>
            </p:cNvPr>
            <p:cNvSpPr>
              <a:spLocks noChangeShapeType="1"/>
            </p:cNvSpPr>
            <p:nvPr/>
          </p:nvSpPr>
          <p:spPr bwMode="auto">
            <a:xfrm flipV="1">
              <a:off x="4241" y="2387"/>
              <a:ext cx="0" cy="7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05" name="Text Box 13">
              <a:extLst>
                <a:ext uri="{FF2B5EF4-FFF2-40B4-BE49-F238E27FC236}">
                  <a16:creationId xmlns:a16="http://schemas.microsoft.com/office/drawing/2014/main" id="{2CD5C701-5052-5846-8E65-F89F60DB0BB0}"/>
                </a:ext>
              </a:extLst>
            </p:cNvPr>
            <p:cNvSpPr txBox="1">
              <a:spLocks noChangeArrowheads="1"/>
            </p:cNvSpPr>
            <p:nvPr/>
          </p:nvSpPr>
          <p:spPr bwMode="auto">
            <a:xfrm>
              <a:off x="2018" y="1888"/>
              <a:ext cx="953"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itchFamily="2" charset="2"/>
                <a:buNone/>
              </a:pPr>
              <a:r>
                <a:rPr lang="zh-CN" altLang="en-US"/>
                <a:t>创建</a:t>
              </a:r>
            </a:p>
          </p:txBody>
        </p:sp>
        <p:sp>
          <p:nvSpPr>
            <p:cNvPr id="417806" name="Line 14">
              <a:extLst>
                <a:ext uri="{FF2B5EF4-FFF2-40B4-BE49-F238E27FC236}">
                  <a16:creationId xmlns:a16="http://schemas.microsoft.com/office/drawing/2014/main" id="{F68066C9-959E-0242-B770-6BDB963D413C}"/>
                </a:ext>
              </a:extLst>
            </p:cNvPr>
            <p:cNvSpPr>
              <a:spLocks noChangeShapeType="1"/>
            </p:cNvSpPr>
            <p:nvPr/>
          </p:nvSpPr>
          <p:spPr bwMode="auto">
            <a:xfrm>
              <a:off x="2562" y="2069"/>
              <a:ext cx="182"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07" name="Text Box 15">
              <a:extLst>
                <a:ext uri="{FF2B5EF4-FFF2-40B4-BE49-F238E27FC236}">
                  <a16:creationId xmlns:a16="http://schemas.microsoft.com/office/drawing/2014/main" id="{775845CC-5288-994F-AB36-56772AF477D6}"/>
                </a:ext>
              </a:extLst>
            </p:cNvPr>
            <p:cNvSpPr txBox="1">
              <a:spLocks noChangeArrowheads="1"/>
            </p:cNvSpPr>
            <p:nvPr/>
          </p:nvSpPr>
          <p:spPr bwMode="auto">
            <a:xfrm>
              <a:off x="1020" y="2779"/>
              <a:ext cx="953"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itchFamily="2" charset="2"/>
                <a:buNone/>
              </a:pPr>
              <a:r>
                <a:rPr lang="zh-CN" altLang="en-US"/>
                <a:t>读取</a:t>
              </a:r>
            </a:p>
          </p:txBody>
        </p:sp>
        <p:sp>
          <p:nvSpPr>
            <p:cNvPr id="417808" name="Line 16">
              <a:extLst>
                <a:ext uri="{FF2B5EF4-FFF2-40B4-BE49-F238E27FC236}">
                  <a16:creationId xmlns:a16="http://schemas.microsoft.com/office/drawing/2014/main" id="{705326D1-4571-7041-ACC6-36514DC1DAB7}"/>
                </a:ext>
              </a:extLst>
            </p:cNvPr>
            <p:cNvSpPr>
              <a:spLocks noChangeShapeType="1"/>
            </p:cNvSpPr>
            <p:nvPr/>
          </p:nvSpPr>
          <p:spPr bwMode="auto">
            <a:xfrm>
              <a:off x="1564" y="2960"/>
              <a:ext cx="182"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09" name="Text Box 17">
              <a:extLst>
                <a:ext uri="{FF2B5EF4-FFF2-40B4-BE49-F238E27FC236}">
                  <a16:creationId xmlns:a16="http://schemas.microsoft.com/office/drawing/2014/main" id="{AF6F5FA3-E939-A546-ACAA-E1415B6A978C}"/>
                </a:ext>
              </a:extLst>
            </p:cNvPr>
            <p:cNvSpPr txBox="1">
              <a:spLocks noChangeArrowheads="1"/>
            </p:cNvSpPr>
            <p:nvPr/>
          </p:nvSpPr>
          <p:spPr bwMode="auto">
            <a:xfrm>
              <a:off x="1292" y="3158"/>
              <a:ext cx="726"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itchFamily="2" charset="2"/>
                <a:buNone/>
              </a:pPr>
              <a:r>
                <a:rPr lang="zh-CN" altLang="en-US"/>
                <a:t>通知</a:t>
              </a:r>
            </a:p>
          </p:txBody>
        </p:sp>
        <p:sp>
          <p:nvSpPr>
            <p:cNvPr id="417810" name="Line 18">
              <a:extLst>
                <a:ext uri="{FF2B5EF4-FFF2-40B4-BE49-F238E27FC236}">
                  <a16:creationId xmlns:a16="http://schemas.microsoft.com/office/drawing/2014/main" id="{0F8D5499-2EB4-3A46-B134-90C2942ED99A}"/>
                </a:ext>
              </a:extLst>
            </p:cNvPr>
            <p:cNvSpPr>
              <a:spLocks noChangeShapeType="1"/>
            </p:cNvSpPr>
            <p:nvPr/>
          </p:nvSpPr>
          <p:spPr bwMode="auto">
            <a:xfrm>
              <a:off x="1111" y="3339"/>
              <a:ext cx="182" cy="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11" name="Text Box 19">
              <a:extLst>
                <a:ext uri="{FF2B5EF4-FFF2-40B4-BE49-F238E27FC236}">
                  <a16:creationId xmlns:a16="http://schemas.microsoft.com/office/drawing/2014/main" id="{24084091-32EF-D549-96C5-2CB7358DE85A}"/>
                </a:ext>
              </a:extLst>
            </p:cNvPr>
            <p:cNvSpPr txBox="1">
              <a:spLocks noChangeArrowheads="1"/>
            </p:cNvSpPr>
            <p:nvPr/>
          </p:nvSpPr>
          <p:spPr bwMode="auto">
            <a:xfrm>
              <a:off x="3561" y="3113"/>
              <a:ext cx="1315"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itchFamily="2" charset="2"/>
                <a:buNone/>
              </a:pPr>
              <a:r>
                <a:rPr lang="zh-CN" altLang="en-US"/>
                <a:t>调用服务</a:t>
              </a:r>
            </a:p>
          </p:txBody>
        </p:sp>
        <p:sp>
          <p:nvSpPr>
            <p:cNvPr id="417812" name="Line 20">
              <a:extLst>
                <a:ext uri="{FF2B5EF4-FFF2-40B4-BE49-F238E27FC236}">
                  <a16:creationId xmlns:a16="http://schemas.microsoft.com/office/drawing/2014/main" id="{C804BCDB-94DB-2947-995E-6BC6612BBA32}"/>
                </a:ext>
              </a:extLst>
            </p:cNvPr>
            <p:cNvSpPr>
              <a:spLocks noChangeShapeType="1"/>
            </p:cNvSpPr>
            <p:nvPr/>
          </p:nvSpPr>
          <p:spPr bwMode="auto">
            <a:xfrm>
              <a:off x="3424" y="3294"/>
              <a:ext cx="182" cy="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7814" name="Text Box 22">
            <a:extLst>
              <a:ext uri="{FF2B5EF4-FFF2-40B4-BE49-F238E27FC236}">
                <a16:creationId xmlns:a16="http://schemas.microsoft.com/office/drawing/2014/main" id="{7EF9E75D-1795-7B40-9217-08D120B21B27}"/>
              </a:ext>
            </a:extLst>
          </p:cNvPr>
          <p:cNvSpPr txBox="1">
            <a:spLocks noChangeArrowheads="1"/>
          </p:cNvSpPr>
          <p:nvPr/>
        </p:nvSpPr>
        <p:spPr bwMode="auto">
          <a:xfrm>
            <a:off x="611188" y="5413375"/>
            <a:ext cx="80645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itchFamily="2" charset="2"/>
              <a:buBlip>
                <a:blip r:embed="rId3"/>
              </a:buBlip>
            </a:pPr>
            <a:r>
              <a:rPr lang="zh-CN" altLang="en-US"/>
              <a:t>为达到一定目的，这</a:t>
            </a:r>
            <a:r>
              <a:rPr lang="en-US" altLang="zh-CN"/>
              <a:t>3</a:t>
            </a:r>
            <a:r>
              <a:rPr lang="zh-CN" altLang="en-US"/>
              <a:t>种组件通过交互来协作。</a:t>
            </a:r>
          </a:p>
        </p:txBody>
      </p:sp>
    </p:spTree>
    <p:extLst>
      <p:ext uri="{BB962C8B-B14F-4D97-AF65-F5344CB8AC3E}">
        <p14:creationId xmlns:p14="http://schemas.microsoft.com/office/powerpoint/2010/main" val="4108707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3"/>
          <p:cNvSpPr>
            <a:spLocks noGrp="1"/>
          </p:cNvSpPr>
          <p:nvPr>
            <p:ph type="title" idx="4294967295"/>
          </p:nvPr>
        </p:nvSpPr>
        <p:spPr/>
        <p:txBody>
          <a:bodyPr/>
          <a:lstStyle/>
          <a:p>
            <a:pPr eaLnBrk="1" hangingPunct="1"/>
            <a:r>
              <a:rPr lang="en-US" altLang="zh-CN">
                <a:latin typeface="宋体" panose="02010600030101010101" pitchFamily="2" charset="-122"/>
              </a:rPr>
              <a:t>8.3.2 </a:t>
            </a:r>
            <a:r>
              <a:rPr lang="zh-CN" altLang="zh-CN">
                <a:latin typeface="宋体" panose="02010600030101010101" pitchFamily="2" charset="-122"/>
              </a:rPr>
              <a:t>体系结构模式</a:t>
            </a:r>
            <a:endParaRPr lang="zh-CN" altLang="zh-CN"/>
          </a:p>
        </p:txBody>
      </p:sp>
      <p:sp>
        <p:nvSpPr>
          <p:cNvPr id="32771" name="内容占位符 2"/>
          <p:cNvSpPr>
            <a:spLocks noGrp="1"/>
          </p:cNvSpPr>
          <p:nvPr>
            <p:ph idx="4294967295"/>
          </p:nvPr>
        </p:nvSpPr>
        <p:spPr/>
        <p:txBody>
          <a:bodyPr/>
          <a:lstStyle/>
          <a:p>
            <a:pPr eaLnBrk="1" hangingPunct="1"/>
            <a:r>
              <a:rPr lang="zh-CN" altLang="zh-CN">
                <a:latin typeface="宋体" panose="02010600030101010101" pitchFamily="2" charset="-122"/>
              </a:rPr>
              <a:t>不同模式操作下的一些特征：</a:t>
            </a:r>
            <a:endParaRPr lang="en-US" altLang="zh-CN">
              <a:latin typeface="宋体" panose="02010600030101010101" pitchFamily="2" charset="-122"/>
            </a:endParaRPr>
          </a:p>
          <a:p>
            <a:pPr lvl="1" eaLnBrk="1" hangingPunct="1"/>
            <a:r>
              <a:rPr lang="zh-CN" altLang="zh-CN">
                <a:solidFill>
                  <a:srgbClr val="FF0000"/>
                </a:solidFill>
                <a:latin typeface="宋体" panose="02010600030101010101" pitchFamily="2" charset="-122"/>
              </a:rPr>
              <a:t>并发性</a:t>
            </a:r>
            <a:endParaRPr lang="en-US" altLang="zh-CN">
              <a:solidFill>
                <a:srgbClr val="FF0000"/>
              </a:solidFill>
              <a:latin typeface="宋体" panose="02010600030101010101" pitchFamily="2" charset="-122"/>
            </a:endParaRPr>
          </a:p>
          <a:p>
            <a:pPr lvl="2" eaLnBrk="1" hangingPunct="1"/>
            <a:r>
              <a:rPr lang="zh-CN" altLang="zh-CN">
                <a:latin typeface="宋体" panose="02010600030101010101" pitchFamily="2" charset="-122"/>
              </a:rPr>
              <a:t>“</a:t>
            </a:r>
            <a:r>
              <a:rPr lang="zh-CN" altLang="zh-CN">
                <a:solidFill>
                  <a:srgbClr val="0070C0"/>
                </a:solidFill>
                <a:latin typeface="宋体" panose="02010600030101010101" pitchFamily="2" charset="-122"/>
              </a:rPr>
              <a:t>操作系统进程管理</a:t>
            </a:r>
            <a:r>
              <a:rPr lang="zh-CN" altLang="zh-CN">
                <a:latin typeface="宋体" panose="02010600030101010101" pitchFamily="2" charset="-122"/>
              </a:rPr>
              <a:t>”模式</a:t>
            </a:r>
            <a:endParaRPr lang="en-US" altLang="zh-CN">
              <a:latin typeface="宋体" panose="02010600030101010101" pitchFamily="2" charset="-122"/>
            </a:endParaRPr>
          </a:p>
          <a:p>
            <a:pPr lvl="2" eaLnBrk="1" hangingPunct="1"/>
            <a:r>
              <a:rPr lang="zh-CN" altLang="zh-CN">
                <a:latin typeface="宋体" panose="02010600030101010101" pitchFamily="2" charset="-122"/>
              </a:rPr>
              <a:t>“</a:t>
            </a:r>
            <a:r>
              <a:rPr lang="zh-CN" altLang="zh-CN">
                <a:solidFill>
                  <a:srgbClr val="0070C0"/>
                </a:solidFill>
                <a:latin typeface="宋体" panose="02010600030101010101" pitchFamily="2" charset="-122"/>
              </a:rPr>
              <a:t>任务调度器</a:t>
            </a:r>
            <a:r>
              <a:rPr lang="zh-CN" altLang="zh-CN">
                <a:latin typeface="宋体" panose="02010600030101010101" pitchFamily="2" charset="-122"/>
              </a:rPr>
              <a:t>”模式</a:t>
            </a:r>
            <a:endParaRPr lang="en-US" altLang="zh-CN">
              <a:latin typeface="宋体" panose="02010600030101010101" pitchFamily="2" charset="-122"/>
            </a:endParaRPr>
          </a:p>
          <a:p>
            <a:pPr eaLnBrk="1" hangingPunct="1">
              <a:buFontTx/>
              <a:buNone/>
            </a:pPr>
            <a:endParaRPr lang="en-US" altLang="zh-CN" sz="2400">
              <a:latin typeface="宋体" panose="02010600030101010101" pitchFamily="2" charset="-122"/>
            </a:endParaRPr>
          </a:p>
          <a:p>
            <a:pPr eaLnBrk="1" hangingPunct="1">
              <a:buFontTx/>
              <a:buNone/>
            </a:pPr>
            <a:endParaRPr lang="en-US" altLang="zh-CN" sz="2400">
              <a:latin typeface="宋体" panose="02010600030101010101" pitchFamily="2" charset="-122"/>
            </a:endParaRPr>
          </a:p>
          <a:p>
            <a:pPr eaLnBrk="1" hangingPunct="1">
              <a:buFontTx/>
              <a:buNone/>
            </a:pPr>
            <a:endParaRPr lang="zh-CN" altLang="zh-CN" sz="2400">
              <a:latin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idx="4294967295"/>
          </p:nvPr>
        </p:nvSpPr>
        <p:spPr/>
        <p:txBody>
          <a:bodyPr/>
          <a:lstStyle/>
          <a:p>
            <a:pPr eaLnBrk="1" hangingPunct="1"/>
            <a:r>
              <a:rPr lang="en-US" altLang="zh-CN">
                <a:latin typeface="宋体" panose="02010600030101010101" pitchFamily="2" charset="-122"/>
              </a:rPr>
              <a:t>8.3.2 </a:t>
            </a:r>
            <a:r>
              <a:rPr lang="zh-CN" altLang="zh-CN">
                <a:latin typeface="宋体" panose="02010600030101010101" pitchFamily="2" charset="-122"/>
              </a:rPr>
              <a:t>体系结构模式（续）</a:t>
            </a:r>
            <a:endParaRPr lang="zh-CN" altLang="zh-CN"/>
          </a:p>
        </p:txBody>
      </p:sp>
      <p:sp>
        <p:nvSpPr>
          <p:cNvPr id="33795" name="内容占位符 2"/>
          <p:cNvSpPr>
            <a:spLocks noGrp="1"/>
          </p:cNvSpPr>
          <p:nvPr>
            <p:ph idx="4294967295"/>
          </p:nvPr>
        </p:nvSpPr>
        <p:spPr/>
        <p:txBody>
          <a:bodyPr/>
          <a:lstStyle/>
          <a:p>
            <a:pPr lvl="1" eaLnBrk="1" hangingPunct="1"/>
            <a:r>
              <a:rPr lang="zh-CN" altLang="zh-CN">
                <a:solidFill>
                  <a:srgbClr val="FF0000"/>
                </a:solidFill>
              </a:rPr>
              <a:t>持久性</a:t>
            </a:r>
            <a:endParaRPr lang="en-US" altLang="zh-CN">
              <a:solidFill>
                <a:srgbClr val="FF0000"/>
              </a:solidFill>
            </a:endParaRPr>
          </a:p>
          <a:p>
            <a:pPr lvl="2" eaLnBrk="1" hangingPunct="1"/>
            <a:r>
              <a:rPr lang="zh-CN" altLang="zh-CN"/>
              <a:t>“</a:t>
            </a:r>
            <a:r>
              <a:rPr lang="zh-CN" altLang="zh-CN">
                <a:solidFill>
                  <a:srgbClr val="0070C0"/>
                </a:solidFill>
              </a:rPr>
              <a:t>数据库管理系统</a:t>
            </a:r>
            <a:r>
              <a:rPr lang="zh-CN" altLang="zh-CN"/>
              <a:t>”模式</a:t>
            </a:r>
            <a:endParaRPr lang="en-US" altLang="zh-CN"/>
          </a:p>
          <a:p>
            <a:pPr lvl="1" eaLnBrk="1" hangingPunct="1"/>
            <a:r>
              <a:rPr lang="zh-CN" altLang="zh-CN">
                <a:solidFill>
                  <a:srgbClr val="FF0000"/>
                </a:solidFill>
              </a:rPr>
              <a:t>分布性</a:t>
            </a:r>
            <a:endParaRPr lang="en-US" altLang="zh-CN">
              <a:solidFill>
                <a:srgbClr val="FF0000"/>
              </a:solidFill>
            </a:endParaRPr>
          </a:p>
          <a:p>
            <a:pPr lvl="2" eaLnBrk="1" hangingPunct="1"/>
            <a:r>
              <a:rPr lang="zh-CN" altLang="zh-CN"/>
              <a:t>分布性问题有两个元素</a:t>
            </a:r>
            <a:r>
              <a:rPr lang="zh-CN" altLang="zh-CN">
                <a:sym typeface="Wingdings" panose="05000000000000000000" pitchFamily="2" charset="2"/>
              </a:rPr>
              <a:t>（</a:t>
            </a:r>
            <a:r>
              <a:rPr lang="en-US" altLang="zh-CN">
                <a:sym typeface="Wingdings" panose="05000000000000000000" pitchFamily="2" charset="2"/>
              </a:rPr>
              <a:t>1</a:t>
            </a:r>
            <a:r>
              <a:rPr lang="zh-CN" altLang="zh-CN">
                <a:sym typeface="Wingdings" panose="05000000000000000000" pitchFamily="2" charset="2"/>
              </a:rPr>
              <a:t>）实体间连接方式；（</a:t>
            </a:r>
            <a:r>
              <a:rPr lang="en-US" altLang="zh-CN">
                <a:sym typeface="Wingdings" panose="05000000000000000000" pitchFamily="2" charset="2"/>
              </a:rPr>
              <a:t>2</a:t>
            </a:r>
            <a:r>
              <a:rPr lang="zh-CN" altLang="zh-CN">
                <a:sym typeface="Wingdings" panose="05000000000000000000" pitchFamily="2" charset="2"/>
              </a:rPr>
              <a:t>）实体间通信的特性。</a:t>
            </a:r>
            <a:endParaRPr lang="en-US" altLang="zh-CN"/>
          </a:p>
          <a:p>
            <a:pPr lvl="2" eaLnBrk="1" hangingPunct="1"/>
            <a:r>
              <a:rPr lang="zh-CN" altLang="zh-CN"/>
              <a:t>典型模式：</a:t>
            </a:r>
            <a:r>
              <a:rPr lang="zh-CN" altLang="zh-CN">
                <a:solidFill>
                  <a:srgbClr val="0070C0"/>
                </a:solidFill>
              </a:rPr>
              <a:t>代理</a:t>
            </a:r>
            <a:r>
              <a:rPr lang="zh-CN" altLang="zh-CN"/>
              <a:t>模式</a:t>
            </a:r>
            <a:endParaRPr lang="en-US" altLang="zh-CN"/>
          </a:p>
          <a:p>
            <a:pPr lvl="2" eaLnBrk="1" hangingPunct="1"/>
            <a:endParaRPr lang="zh-CN"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idx="4294967295"/>
          </p:nvPr>
        </p:nvSpPr>
        <p:spPr/>
        <p:txBody>
          <a:bodyPr/>
          <a:lstStyle/>
          <a:p>
            <a:pPr eaLnBrk="1" hangingPunct="1"/>
            <a:r>
              <a:rPr lang="en-US" altLang="zh-CN"/>
              <a:t>8.3.3 </a:t>
            </a:r>
            <a:r>
              <a:rPr lang="zh-CN" altLang="zh-CN"/>
              <a:t>组织和求精</a:t>
            </a:r>
          </a:p>
        </p:txBody>
      </p:sp>
      <p:sp>
        <p:nvSpPr>
          <p:cNvPr id="34819" name="内容占位符 2"/>
          <p:cNvSpPr>
            <a:spLocks noGrp="1"/>
          </p:cNvSpPr>
          <p:nvPr>
            <p:ph idx="4294967295"/>
          </p:nvPr>
        </p:nvSpPr>
        <p:spPr/>
        <p:txBody>
          <a:bodyPr/>
          <a:lstStyle/>
          <a:p>
            <a:pPr eaLnBrk="1" hangingPunct="1"/>
            <a:r>
              <a:rPr lang="zh-CN" altLang="zh-CN" dirty="0"/>
              <a:t>对导出的体系结构设计进行评估的标准：</a:t>
            </a:r>
            <a:endParaRPr lang="en-US" altLang="zh-CN" dirty="0"/>
          </a:p>
          <a:p>
            <a:pPr lvl="1" eaLnBrk="1" hangingPunct="1"/>
            <a:r>
              <a:rPr lang="zh-CN" altLang="zh-CN" dirty="0">
                <a:solidFill>
                  <a:srgbClr val="FF0000"/>
                </a:solidFill>
              </a:rPr>
              <a:t>控制</a:t>
            </a:r>
            <a:r>
              <a:rPr lang="zh-CN" altLang="zh-CN" dirty="0"/>
              <a:t>：在体系结构中如何管理控制？是否存在一个不同的控制层次？如果是，构件在控制层次中担当什么角色？构件如何在系统中传递控制</a:t>
            </a:r>
            <a:r>
              <a:rPr lang="en-US" altLang="zh-CN" dirty="0"/>
              <a:t>?</a:t>
            </a:r>
            <a:r>
              <a:rPr lang="zh-CN" altLang="zh-CN" dirty="0"/>
              <a:t>构件间如何共享控制？控制拓扑结构是什么样？控件是否同步或构件是否异步操作</a:t>
            </a:r>
            <a:r>
              <a:rPr lang="en-US" altLang="zh-CN" dirty="0"/>
              <a:t>?</a:t>
            </a:r>
            <a:endParaRPr lang="zh-CN"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idx="4294967295"/>
          </p:nvPr>
        </p:nvSpPr>
        <p:spPr/>
        <p:txBody>
          <a:bodyPr/>
          <a:lstStyle/>
          <a:p>
            <a:pPr eaLnBrk="1" hangingPunct="1"/>
            <a:r>
              <a:rPr lang="en-US" altLang="zh-CN"/>
              <a:t>8.3.3 </a:t>
            </a:r>
            <a:r>
              <a:rPr lang="zh-CN" altLang="zh-CN"/>
              <a:t>组织和求精（续）</a:t>
            </a:r>
          </a:p>
        </p:txBody>
      </p:sp>
      <p:sp>
        <p:nvSpPr>
          <p:cNvPr id="35843" name="内容占位符 2"/>
          <p:cNvSpPr>
            <a:spLocks noGrp="1"/>
          </p:cNvSpPr>
          <p:nvPr>
            <p:ph idx="4294967295"/>
          </p:nvPr>
        </p:nvSpPr>
        <p:spPr>
          <a:xfrm>
            <a:off x="214313" y="1600200"/>
            <a:ext cx="8472487" cy="4525963"/>
          </a:xfrm>
        </p:spPr>
        <p:txBody>
          <a:bodyPr/>
          <a:lstStyle/>
          <a:p>
            <a:pPr lvl="1" eaLnBrk="1" hangingPunct="1"/>
            <a:r>
              <a:rPr lang="zh-CN" altLang="zh-CN" sz="2400" dirty="0">
                <a:solidFill>
                  <a:srgbClr val="FF0000"/>
                </a:solidFill>
              </a:rPr>
              <a:t>数据</a:t>
            </a:r>
            <a:r>
              <a:rPr lang="zh-CN" altLang="zh-CN" sz="2400" dirty="0"/>
              <a:t>：构件间如何进行数据通信？数据流是否是连续的，或数据对象是否是零散地传递给系统？数据传递的模式是什么（也就是说，数据是从一个构件传递到另一个构件，还是系统中构件可以全局共享数据？）是否存在数据构件（如黑板或中心存储库）？如果存在，他们的角色是什么？功能构件如何和数据构件交互？数据构件是被动的还是主动的（即数据构件使否主动地和系统中其他构件交互）？数据和控制如何在系统中交互？</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idx="4294967295"/>
          </p:nvPr>
        </p:nvSpPr>
        <p:spPr/>
        <p:txBody>
          <a:bodyPr/>
          <a:lstStyle/>
          <a:p>
            <a:pPr eaLnBrk="1" hangingPunct="1"/>
            <a:r>
              <a:rPr lang="en-US" altLang="zh-CN"/>
              <a:t>8.4 </a:t>
            </a:r>
            <a:r>
              <a:rPr lang="zh-CN" altLang="zh-CN"/>
              <a:t>体系结构设计</a:t>
            </a:r>
          </a:p>
        </p:txBody>
      </p:sp>
      <p:sp>
        <p:nvSpPr>
          <p:cNvPr id="36867" name="内容占位符 2"/>
          <p:cNvSpPr>
            <a:spLocks noGrp="1"/>
          </p:cNvSpPr>
          <p:nvPr>
            <p:ph idx="4294967295"/>
          </p:nvPr>
        </p:nvSpPr>
        <p:spPr/>
        <p:txBody>
          <a:bodyPr/>
          <a:lstStyle/>
          <a:p>
            <a:pPr eaLnBrk="1" hangingPunct="1"/>
            <a:r>
              <a:rPr lang="zh-CN" altLang="zh-CN"/>
              <a:t>设计应该定义与</a:t>
            </a:r>
            <a:r>
              <a:rPr lang="zh-CN" altLang="zh-CN">
                <a:solidFill>
                  <a:srgbClr val="FF0000"/>
                </a:solidFill>
              </a:rPr>
              <a:t>软件交互的外部实体（其它系统、设备、人）和交互的特性</a:t>
            </a:r>
            <a:r>
              <a:rPr lang="zh-CN" altLang="zh-CN"/>
              <a:t>。</a:t>
            </a:r>
            <a:endParaRPr lang="en-US" altLang="zh-CN"/>
          </a:p>
          <a:p>
            <a:pPr eaLnBrk="1" hangingPunct="1"/>
            <a:r>
              <a:rPr lang="zh-CN" altLang="zh-CN"/>
              <a:t>需要信息在需求工程阶段获取。</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idx="4294967295"/>
          </p:nvPr>
        </p:nvSpPr>
        <p:spPr/>
        <p:txBody>
          <a:bodyPr/>
          <a:lstStyle/>
          <a:p>
            <a:pPr eaLnBrk="1" hangingPunct="1"/>
            <a:r>
              <a:rPr lang="en-US" altLang="zh-CN"/>
              <a:t>8.4.1 </a:t>
            </a:r>
            <a:r>
              <a:rPr lang="zh-CN" altLang="zh-CN"/>
              <a:t>系统的环境表示</a:t>
            </a:r>
          </a:p>
        </p:txBody>
      </p:sp>
      <p:sp>
        <p:nvSpPr>
          <p:cNvPr id="37891" name="内容占位符 4"/>
          <p:cNvSpPr>
            <a:spLocks noGrp="1"/>
          </p:cNvSpPr>
          <p:nvPr>
            <p:ph idx="4294967295"/>
          </p:nvPr>
        </p:nvSpPr>
        <p:spPr>
          <a:xfrm>
            <a:off x="457200" y="1600200"/>
            <a:ext cx="8362950" cy="4525963"/>
          </a:xfrm>
        </p:spPr>
        <p:txBody>
          <a:bodyPr/>
          <a:lstStyle/>
          <a:p>
            <a:pPr eaLnBrk="1" hangingPunct="1"/>
            <a:r>
              <a:rPr lang="zh-CN" altLang="zh-CN">
                <a:solidFill>
                  <a:srgbClr val="FF0000"/>
                </a:solidFill>
              </a:rPr>
              <a:t>系统环境图</a:t>
            </a:r>
            <a:r>
              <a:rPr lang="zh-CN" altLang="zh-CN"/>
              <a:t>通过描述系统的出入信息流、用户界面和相关的支持处理等来对环境建模。</a:t>
            </a:r>
            <a:endParaRPr lang="en-US" altLang="zh-CN"/>
          </a:p>
          <a:p>
            <a:pPr eaLnBrk="1" hangingPunct="1"/>
            <a:r>
              <a:rPr lang="zh-CN" altLang="zh-CN"/>
              <a:t>在体系结构层，软件架构师用体系结构环境图对软件与外部实体交互方式进行建模。</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idx="4294967295"/>
          </p:nvPr>
        </p:nvSpPr>
        <p:spPr/>
        <p:txBody>
          <a:bodyPr/>
          <a:lstStyle/>
          <a:p>
            <a:pPr eaLnBrk="1" hangingPunct="1"/>
            <a:r>
              <a:rPr lang="en-US" altLang="zh-CN"/>
              <a:t>8.4.1 </a:t>
            </a:r>
            <a:r>
              <a:rPr lang="zh-CN" altLang="zh-CN"/>
              <a:t>系统的环境表示（续）</a:t>
            </a:r>
          </a:p>
        </p:txBody>
      </p:sp>
      <p:pic>
        <p:nvPicPr>
          <p:cNvPr id="38915"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857250" y="1217613"/>
            <a:ext cx="7286625" cy="5640387"/>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idx="4294967295"/>
          </p:nvPr>
        </p:nvSpPr>
        <p:spPr/>
        <p:txBody>
          <a:bodyPr/>
          <a:lstStyle/>
          <a:p>
            <a:pPr eaLnBrk="1" hangingPunct="1"/>
            <a:r>
              <a:rPr lang="en-US" altLang="zh-CN"/>
              <a:t>8.4.1 </a:t>
            </a:r>
            <a:r>
              <a:rPr lang="zh-CN" altLang="zh-CN"/>
              <a:t>系统的环境表示（续）</a:t>
            </a:r>
          </a:p>
        </p:txBody>
      </p:sp>
      <p:pic>
        <p:nvPicPr>
          <p:cNvPr id="39939"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691680" y="2124898"/>
            <a:ext cx="7452320" cy="4447352"/>
          </a:xfrm>
        </p:spPr>
      </p:pic>
      <p:sp>
        <p:nvSpPr>
          <p:cNvPr id="2" name="文本框 1">
            <a:extLst>
              <a:ext uri="{FF2B5EF4-FFF2-40B4-BE49-F238E27FC236}">
                <a16:creationId xmlns:a16="http://schemas.microsoft.com/office/drawing/2014/main" id="{D34C72CD-64C0-664C-A8BC-9919A618E364}"/>
              </a:ext>
            </a:extLst>
          </p:cNvPr>
          <p:cNvSpPr txBox="1"/>
          <p:nvPr/>
        </p:nvSpPr>
        <p:spPr>
          <a:xfrm>
            <a:off x="611560" y="1417638"/>
            <a:ext cx="7704856" cy="955903"/>
          </a:xfrm>
          <a:prstGeom prst="rect">
            <a:avLst/>
          </a:prstGeom>
          <a:noFill/>
        </p:spPr>
        <p:txBody>
          <a:bodyPr wrap="square" rtlCol="0">
            <a:spAutoFit/>
          </a:bodyPr>
          <a:lstStyle/>
          <a:p>
            <a:pPr>
              <a:lnSpc>
                <a:spcPct val="150000"/>
              </a:lnSpc>
            </a:pPr>
            <a:r>
              <a:rPr kumimoji="1" lang="zh-CN" altLang="en-US" sz="2000" dirty="0"/>
              <a:t>与目标系统交互的系统可以表示为上级系统、下级系统、同级系统和参与者。</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idx="4294967295"/>
          </p:nvPr>
        </p:nvSpPr>
        <p:spPr/>
        <p:txBody>
          <a:bodyPr/>
          <a:lstStyle/>
          <a:p>
            <a:pPr eaLnBrk="1" hangingPunct="1"/>
            <a:r>
              <a:rPr lang="en-US" altLang="zh-CN"/>
              <a:t>8.4.2 </a:t>
            </a:r>
            <a:r>
              <a:rPr lang="zh-CN" altLang="zh-CN"/>
              <a:t>定义原始模型</a:t>
            </a:r>
          </a:p>
        </p:txBody>
      </p:sp>
      <p:sp>
        <p:nvSpPr>
          <p:cNvPr id="40963" name="内容占位符 2"/>
          <p:cNvSpPr>
            <a:spLocks noGrp="1"/>
          </p:cNvSpPr>
          <p:nvPr>
            <p:ph idx="4294967295"/>
          </p:nvPr>
        </p:nvSpPr>
        <p:spPr/>
        <p:txBody>
          <a:bodyPr/>
          <a:lstStyle/>
          <a:p>
            <a:pPr eaLnBrk="1" hangingPunct="1"/>
            <a:r>
              <a:rPr lang="zh-CN" altLang="zh-CN" dirty="0"/>
              <a:t>将目标系统用</a:t>
            </a:r>
            <a:r>
              <a:rPr lang="zh-CN" altLang="zh-CN" dirty="0">
                <a:solidFill>
                  <a:srgbClr val="FF0000"/>
                </a:solidFill>
              </a:rPr>
              <a:t>初略的功能框图</a:t>
            </a:r>
            <a:r>
              <a:rPr lang="zh-CN" altLang="zh-CN" dirty="0"/>
              <a:t>表示出来</a:t>
            </a:r>
            <a:endParaRPr lang="en-US" altLang="zh-CN" dirty="0"/>
          </a:p>
          <a:p>
            <a:pPr eaLnBrk="1" hangingPunct="1"/>
            <a:r>
              <a:rPr lang="zh-CN" altLang="en-US" dirty="0"/>
              <a:t>是表示核心</a:t>
            </a:r>
            <a:r>
              <a:rPr lang="zh-CN" altLang="en-US" dirty="0">
                <a:solidFill>
                  <a:srgbClr val="FF0000"/>
                </a:solidFill>
              </a:rPr>
              <a:t>抽象</a:t>
            </a:r>
            <a:r>
              <a:rPr lang="zh-CN" altLang="en-US" dirty="0"/>
              <a:t>的类</a:t>
            </a:r>
            <a:r>
              <a:rPr lang="zh-CN" altLang="zh-CN" dirty="0"/>
              <a:t>或者模式，</a:t>
            </a:r>
            <a:r>
              <a:rPr lang="zh-CN" altLang="en-US" dirty="0"/>
              <a:t>该抽象对于目标系统体系结构的设计非常关键。</a:t>
            </a:r>
            <a:endParaRPr lang="en-US" altLang="zh-CN" dirty="0">
              <a:solidFill>
                <a:srgbClr val="FF0000"/>
              </a:solidFill>
            </a:endParaRPr>
          </a:p>
          <a:p>
            <a:pPr eaLnBrk="1" hangingPunct="1"/>
            <a:r>
              <a:rPr lang="zh-CN" altLang="zh-CN" dirty="0"/>
              <a:t>目标系统的体系结构由这些原始模型组成</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idx="4294967295"/>
          </p:nvPr>
        </p:nvSpPr>
        <p:spPr/>
        <p:txBody>
          <a:bodyPr/>
          <a:lstStyle/>
          <a:p>
            <a:pPr eaLnBrk="1" hangingPunct="1"/>
            <a:r>
              <a:rPr lang="en-US" altLang="zh-CN">
                <a:latin typeface="宋体" panose="02010600030101010101" pitchFamily="2" charset="-122"/>
              </a:rPr>
              <a:t>8.1 </a:t>
            </a:r>
            <a:r>
              <a:rPr lang="zh-CN" altLang="zh-CN">
                <a:latin typeface="宋体" panose="02010600030101010101" pitchFamily="2" charset="-122"/>
              </a:rPr>
              <a:t>软件体系结构</a:t>
            </a:r>
            <a:r>
              <a:rPr lang="en-US" altLang="zh-CN">
                <a:latin typeface="宋体" panose="02010600030101010101" pitchFamily="2" charset="-122"/>
              </a:rPr>
              <a:t> </a:t>
            </a:r>
            <a:endParaRPr lang="zh-CN" altLang="zh-CN">
              <a:latin typeface="宋体" panose="02010600030101010101" pitchFamily="2" charset="-122"/>
            </a:endParaRPr>
          </a:p>
        </p:txBody>
      </p:sp>
      <p:sp>
        <p:nvSpPr>
          <p:cNvPr id="7171" name="内容占位符 2"/>
          <p:cNvSpPr>
            <a:spLocks noGrp="1"/>
          </p:cNvSpPr>
          <p:nvPr>
            <p:ph idx="4294967295"/>
          </p:nvPr>
        </p:nvSpPr>
        <p:spPr/>
        <p:txBody>
          <a:bodyPr/>
          <a:lstStyle/>
          <a:p>
            <a:pPr eaLnBrk="1" hangingPunct="1"/>
            <a:r>
              <a:rPr lang="zh-CN" altLang="zh-CN">
                <a:latin typeface="宋体" panose="02010600030101010101" pitchFamily="2" charset="-122"/>
              </a:rPr>
              <a:t>什么是体系结构？</a:t>
            </a:r>
            <a:endParaRPr lang="en-US" altLang="zh-CN">
              <a:latin typeface="宋体" panose="02010600030101010101" pitchFamily="2" charset="-122"/>
            </a:endParaRPr>
          </a:p>
          <a:p>
            <a:pPr lvl="1" eaLnBrk="1" hangingPunct="1"/>
            <a:r>
              <a:rPr lang="zh-CN" altLang="zh-CN">
                <a:solidFill>
                  <a:srgbClr val="FF0000"/>
                </a:solidFill>
                <a:latin typeface="宋体" panose="02010600030101010101" pitchFamily="2" charset="-122"/>
              </a:rPr>
              <a:t>建筑类的体系结构</a:t>
            </a:r>
            <a:endParaRPr lang="en-US" altLang="zh-CN">
              <a:solidFill>
                <a:srgbClr val="FF0000"/>
              </a:solidFill>
              <a:latin typeface="宋体" panose="02010600030101010101" pitchFamily="2" charset="-122"/>
            </a:endParaRPr>
          </a:p>
          <a:p>
            <a:pPr lvl="2" eaLnBrk="1" hangingPunct="1"/>
            <a:r>
              <a:rPr lang="zh-CN" altLang="zh-CN">
                <a:latin typeface="宋体" panose="02010600030101010101" pitchFamily="2" charset="-122"/>
              </a:rPr>
              <a:t>整体形状</a:t>
            </a:r>
            <a:endParaRPr lang="en-US" altLang="zh-CN">
              <a:latin typeface="宋体" panose="02010600030101010101" pitchFamily="2" charset="-122"/>
            </a:endParaRPr>
          </a:p>
          <a:p>
            <a:pPr lvl="2" eaLnBrk="1" hangingPunct="1"/>
            <a:r>
              <a:rPr lang="zh-CN" altLang="zh-CN">
                <a:latin typeface="宋体" panose="02010600030101010101" pitchFamily="2" charset="-122"/>
              </a:rPr>
              <a:t>纹理、颜色和材料在一起创建外部门面和内部“居住环境”</a:t>
            </a:r>
            <a:endParaRPr lang="en-US" altLang="zh-CN">
              <a:latin typeface="宋体" panose="02010600030101010101" pitchFamily="2" charset="-122"/>
            </a:endParaRPr>
          </a:p>
          <a:p>
            <a:pPr lvl="2" eaLnBrk="1" hangingPunct="1"/>
            <a:r>
              <a:rPr lang="zh-CN" altLang="zh-CN">
                <a:latin typeface="宋体" panose="02010600030101010101" pitchFamily="2" charset="-122"/>
              </a:rPr>
              <a:t>灯光设计、地板类型、壁挂布置等等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animEffect transition="in" filter="blinds(horizontal)">
                                      <p:cBhvr>
                                        <p:cTn id="7" dur="500"/>
                                        <p:tgtEl>
                                          <p:spTgt spid="71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0" dur="500"/>
                                        <p:tgtEl>
                                          <p:spTgt spid="717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171">
                                            <p:txEl>
                                              <p:pRg st="3" end="3"/>
                                            </p:txEl>
                                          </p:spTgt>
                                        </p:tgtEl>
                                        <p:attrNameLst>
                                          <p:attrName>style.visibility</p:attrName>
                                        </p:attrNameLst>
                                      </p:cBhvr>
                                      <p:to>
                                        <p:strVal val="visible"/>
                                      </p:to>
                                    </p:set>
                                    <p:animEffect transition="in" filter="blinds(horizontal)">
                                      <p:cBhvr>
                                        <p:cTn id="13" dur="500"/>
                                        <p:tgtEl>
                                          <p:spTgt spid="717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171">
                                            <p:txEl>
                                              <p:pRg st="4" end="4"/>
                                            </p:txEl>
                                          </p:spTgt>
                                        </p:tgtEl>
                                        <p:attrNameLst>
                                          <p:attrName>style.visibility</p:attrName>
                                        </p:attrNameLst>
                                      </p:cBhvr>
                                      <p:to>
                                        <p:strVal val="visible"/>
                                      </p:to>
                                    </p:set>
                                    <p:animEffect transition="in" filter="blinds(horizontal)">
                                      <p:cBhvr>
                                        <p:cTn id="16" dur="500"/>
                                        <p:tgtEl>
                                          <p:spTgt spid="71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idx="4294967295"/>
          </p:nvPr>
        </p:nvSpPr>
        <p:spPr/>
        <p:txBody>
          <a:bodyPr/>
          <a:lstStyle/>
          <a:p>
            <a:pPr eaLnBrk="1" hangingPunct="1"/>
            <a:r>
              <a:rPr lang="en-US" altLang="zh-CN"/>
              <a:t>8.4.2 </a:t>
            </a:r>
            <a:r>
              <a:rPr lang="zh-CN" altLang="zh-CN"/>
              <a:t>定义原始模型（续）</a:t>
            </a:r>
          </a:p>
        </p:txBody>
      </p:sp>
      <p:pic>
        <p:nvPicPr>
          <p:cNvPr id="41987"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006725" y="1600200"/>
            <a:ext cx="3636963" cy="525780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p:txBody>
          <a:bodyPr/>
          <a:lstStyle/>
          <a:p>
            <a:pPr eaLnBrk="1" hangingPunct="1"/>
            <a:r>
              <a:rPr lang="en-US" altLang="zh-CN" dirty="0"/>
              <a:t>8.4.3 </a:t>
            </a:r>
            <a:r>
              <a:rPr lang="zh-CN" altLang="zh-CN" dirty="0"/>
              <a:t>将体系结构精化为构件</a:t>
            </a:r>
          </a:p>
        </p:txBody>
      </p:sp>
      <p:sp>
        <p:nvSpPr>
          <p:cNvPr id="43011" name="内容占位符 2"/>
          <p:cNvSpPr>
            <a:spLocks noGrp="1"/>
          </p:cNvSpPr>
          <p:nvPr>
            <p:ph idx="4294967295"/>
          </p:nvPr>
        </p:nvSpPr>
        <p:spPr/>
        <p:txBody>
          <a:bodyPr/>
          <a:lstStyle/>
          <a:p>
            <a:pPr eaLnBrk="1" hangingPunct="1"/>
            <a:r>
              <a:rPr lang="zh-CN" altLang="zh-CN" dirty="0">
                <a:solidFill>
                  <a:srgbClr val="002060"/>
                </a:solidFill>
              </a:rPr>
              <a:t>导出和精化构件：</a:t>
            </a:r>
            <a:endParaRPr lang="en-US" altLang="zh-CN" dirty="0">
              <a:solidFill>
                <a:srgbClr val="002060"/>
              </a:solidFill>
            </a:endParaRPr>
          </a:p>
          <a:p>
            <a:pPr lvl="1" eaLnBrk="1" hangingPunct="1"/>
            <a:r>
              <a:rPr lang="zh-CN" altLang="zh-CN" dirty="0">
                <a:solidFill>
                  <a:srgbClr val="FF0000"/>
                </a:solidFill>
              </a:rPr>
              <a:t>应用领域</a:t>
            </a:r>
            <a:r>
              <a:rPr lang="zh-CN" altLang="zh-CN" dirty="0"/>
              <a:t>是导出和精化构件的一个源泉。</a:t>
            </a:r>
            <a:endParaRPr lang="en-US" altLang="zh-CN" dirty="0"/>
          </a:p>
          <a:p>
            <a:pPr lvl="2" eaLnBrk="1" hangingPunct="1"/>
            <a:r>
              <a:rPr lang="zh-CN" altLang="zh-CN" dirty="0"/>
              <a:t>体系结构从分析模型中所描述的类开始</a:t>
            </a:r>
            <a:endParaRPr lang="en-US" altLang="zh-CN" dirty="0"/>
          </a:p>
          <a:p>
            <a:pPr lvl="1" eaLnBrk="1" hangingPunct="1"/>
            <a:r>
              <a:rPr lang="zh-CN" altLang="zh-CN" dirty="0"/>
              <a:t>另一源泉：</a:t>
            </a:r>
            <a:r>
              <a:rPr lang="zh-CN" altLang="zh-CN" dirty="0">
                <a:solidFill>
                  <a:srgbClr val="FF0000"/>
                </a:solidFill>
              </a:rPr>
              <a:t>基础设施域</a:t>
            </a:r>
            <a:endParaRPr lang="en-US" altLang="zh-CN" dirty="0">
              <a:solidFill>
                <a:srgbClr val="FF0000"/>
              </a:solidFill>
            </a:endParaRPr>
          </a:p>
          <a:p>
            <a:pPr lvl="2" eaLnBrk="1" hangingPunct="1"/>
            <a:r>
              <a:rPr lang="zh-CN" altLang="zh-CN" dirty="0"/>
              <a:t>与应用领域没有业务联系，但体系结构必须容纳很多基础设施构件使应用构件能够运作，如内存管理构件、通信构件、数据库构件</a:t>
            </a:r>
            <a:r>
              <a:rPr lang="en-US" altLang="zh-CN" dirty="0"/>
              <a:t>……</a:t>
            </a:r>
          </a:p>
          <a:p>
            <a:pPr lvl="1" eaLnBrk="1" hangingPunct="1"/>
            <a:endParaRPr lang="zh-CN"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idx="4294967295"/>
          </p:nvPr>
        </p:nvSpPr>
        <p:spPr/>
        <p:txBody>
          <a:bodyPr/>
          <a:lstStyle/>
          <a:p>
            <a:pPr eaLnBrk="1" hangingPunct="1"/>
            <a:r>
              <a:rPr lang="en-US" altLang="zh-CN" sz="4000" dirty="0"/>
              <a:t>8.4.3 </a:t>
            </a:r>
            <a:r>
              <a:rPr lang="zh-CN" altLang="zh-CN" sz="4000" dirty="0"/>
              <a:t>将体系结构精化为构件（续）</a:t>
            </a:r>
          </a:p>
        </p:txBody>
      </p:sp>
      <p:pic>
        <p:nvPicPr>
          <p:cNvPr id="44035"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288" y="1643063"/>
            <a:ext cx="9158288" cy="4714875"/>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idx="4294967295"/>
          </p:nvPr>
        </p:nvSpPr>
        <p:spPr/>
        <p:txBody>
          <a:bodyPr/>
          <a:lstStyle/>
          <a:p>
            <a:pPr eaLnBrk="1" hangingPunct="1"/>
            <a:r>
              <a:rPr lang="en-US" altLang="zh-CN"/>
              <a:t>8.4.4 </a:t>
            </a:r>
            <a:r>
              <a:rPr lang="zh-CN" altLang="zh-CN"/>
              <a:t>描述系统实例</a:t>
            </a:r>
            <a:r>
              <a:rPr lang="en-US" altLang="zh-CN"/>
              <a:t> </a:t>
            </a:r>
            <a:endParaRPr lang="zh-CN" altLang="zh-CN"/>
          </a:p>
        </p:txBody>
      </p:sp>
      <p:sp>
        <p:nvSpPr>
          <p:cNvPr id="45059" name="内容占位符 2"/>
          <p:cNvSpPr>
            <a:spLocks noGrp="1"/>
          </p:cNvSpPr>
          <p:nvPr>
            <p:ph idx="4294967295"/>
          </p:nvPr>
        </p:nvSpPr>
        <p:spPr/>
        <p:txBody>
          <a:bodyPr/>
          <a:lstStyle/>
          <a:p>
            <a:pPr eaLnBrk="1" hangingPunct="1"/>
            <a:r>
              <a:rPr lang="zh-CN" altLang="zh-CN">
                <a:solidFill>
                  <a:srgbClr val="FF0000"/>
                </a:solidFill>
              </a:rPr>
              <a:t>结合一个具体的实例</a:t>
            </a:r>
            <a:r>
              <a:rPr lang="zh-CN" altLang="zh-CN"/>
              <a:t>进一步精化模型，目的是证明结构和构件都是合理的。</a:t>
            </a:r>
          </a:p>
          <a:p>
            <a:pPr eaLnBrk="1" hangingPunct="1"/>
            <a:endParaRPr lang="zh-CN"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idx="4294967295"/>
          </p:nvPr>
        </p:nvSpPr>
        <p:spPr/>
        <p:txBody>
          <a:bodyPr/>
          <a:lstStyle/>
          <a:p>
            <a:pPr eaLnBrk="1" hangingPunct="1"/>
            <a:endParaRPr lang="zh-CN" altLang="zh-CN"/>
          </a:p>
        </p:txBody>
      </p:sp>
      <p:pic>
        <p:nvPicPr>
          <p:cNvPr id="46083"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285750"/>
            <a:ext cx="9170988" cy="657225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idx="4294967295"/>
          </p:nvPr>
        </p:nvSpPr>
        <p:spPr/>
        <p:txBody>
          <a:bodyPr/>
          <a:lstStyle/>
          <a:p>
            <a:pPr eaLnBrk="1" hangingPunct="1"/>
            <a:r>
              <a:rPr lang="en-US" altLang="zh-CN" dirty="0"/>
              <a:t>8.5 </a:t>
            </a:r>
            <a:r>
              <a:rPr lang="zh-CN" altLang="zh-CN" dirty="0"/>
              <a:t>评估可选的体系结构设计</a:t>
            </a:r>
          </a:p>
        </p:txBody>
      </p:sp>
      <p:sp>
        <p:nvSpPr>
          <p:cNvPr id="47107" name="内容占位符 2"/>
          <p:cNvSpPr>
            <a:spLocks noGrp="1"/>
          </p:cNvSpPr>
          <p:nvPr>
            <p:ph idx="4294967295"/>
          </p:nvPr>
        </p:nvSpPr>
        <p:spPr/>
        <p:txBody>
          <a:bodyPr/>
          <a:lstStyle/>
          <a:p>
            <a:pPr eaLnBrk="1" hangingPunct="1"/>
            <a:r>
              <a:rPr lang="zh-CN" altLang="zh-CN"/>
              <a:t>设计可能导致多种可选的体系结构</a:t>
            </a:r>
            <a:endParaRPr lang="en-US" altLang="zh-CN"/>
          </a:p>
          <a:p>
            <a:pPr eaLnBrk="1" hangingPunct="1"/>
            <a:r>
              <a:rPr lang="zh-CN" altLang="zh-CN"/>
              <a:t>每种体系结构均需要评估，以确定哪种体系结构最适合要解决的问题</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idx="4294967295"/>
          </p:nvPr>
        </p:nvSpPr>
        <p:spPr/>
        <p:txBody>
          <a:bodyPr/>
          <a:lstStyle/>
          <a:p>
            <a:pPr eaLnBrk="1" hangingPunct="1"/>
            <a:r>
              <a:rPr lang="en-US" altLang="zh-CN"/>
              <a:t>8.5.1 </a:t>
            </a:r>
            <a:r>
              <a:rPr lang="zh-CN" altLang="zh-CN"/>
              <a:t>体系结构权衡分析方法</a:t>
            </a:r>
          </a:p>
        </p:txBody>
      </p:sp>
      <p:sp>
        <p:nvSpPr>
          <p:cNvPr id="41987" name="内容占位符 2"/>
          <p:cNvSpPr>
            <a:spLocks noGrp="1"/>
          </p:cNvSpPr>
          <p:nvPr>
            <p:ph idx="4294967295"/>
          </p:nvPr>
        </p:nvSpPr>
        <p:spPr/>
        <p:txBody>
          <a:bodyPr/>
          <a:lstStyle/>
          <a:p>
            <a:pPr eaLnBrk="1" hangingPunct="1"/>
            <a:r>
              <a:rPr lang="zh-CN" altLang="zh-CN"/>
              <a:t>下面的设计分析活动是迭代进行的：</a:t>
            </a:r>
            <a:endParaRPr lang="en-US" altLang="zh-CN"/>
          </a:p>
          <a:p>
            <a:pPr marL="971550" lvl="1" indent="-514350" eaLnBrk="1" hangingPunct="1">
              <a:buFontTx/>
              <a:buAutoNum type="arabicPeriod"/>
            </a:pPr>
            <a:r>
              <a:rPr lang="zh-CN" altLang="zh-CN">
                <a:solidFill>
                  <a:srgbClr val="FF0000"/>
                </a:solidFill>
              </a:rPr>
              <a:t>收集场景</a:t>
            </a:r>
            <a:r>
              <a:rPr lang="zh-CN" altLang="zh-CN"/>
              <a:t>。开发一系列用例</a:t>
            </a:r>
            <a:endParaRPr lang="en-US" altLang="zh-CN"/>
          </a:p>
          <a:p>
            <a:pPr marL="971550" lvl="1" indent="-514350" eaLnBrk="1" hangingPunct="1">
              <a:buFontTx/>
              <a:buAutoNum type="arabicPeriod"/>
            </a:pPr>
            <a:r>
              <a:rPr lang="zh-CN" altLang="zh-CN">
                <a:solidFill>
                  <a:srgbClr val="FF0000"/>
                </a:solidFill>
              </a:rPr>
              <a:t>诱导需求、约束和环境描述</a:t>
            </a:r>
            <a:r>
              <a:rPr lang="zh-CN" altLang="zh-CN"/>
              <a:t>。确保所有共利益者的关注点</a:t>
            </a:r>
            <a:endParaRPr lang="en-US" altLang="zh-CN"/>
          </a:p>
          <a:p>
            <a:pPr marL="971550" lvl="1" indent="-514350" eaLnBrk="1" hangingPunct="1">
              <a:buFontTx/>
              <a:buAutoNum type="arabicPeriod"/>
            </a:pPr>
            <a:r>
              <a:rPr lang="zh-CN" altLang="zh-CN"/>
              <a:t>描述那些已经被选用于解决场景和需求的体系结构风格</a:t>
            </a:r>
            <a:r>
              <a:rPr lang="en-US" altLang="zh-CN"/>
              <a:t>/</a:t>
            </a:r>
            <a:r>
              <a:rPr lang="zh-CN" altLang="zh-CN"/>
              <a:t>模式</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87">
                                            <p:txEl>
                                              <p:pRg st="1" end="1"/>
                                            </p:txEl>
                                          </p:spTgt>
                                        </p:tgtEl>
                                        <p:attrNameLst>
                                          <p:attrName>style.visibility</p:attrName>
                                        </p:attrNameLst>
                                      </p:cBhvr>
                                      <p:to>
                                        <p:strVal val="visible"/>
                                      </p:to>
                                    </p:set>
                                    <p:animEffect transition="in" filter="blinds(horizontal)">
                                      <p:cBhvr>
                                        <p:cTn id="7" dur="500"/>
                                        <p:tgtEl>
                                          <p:spTgt spid="419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987">
                                            <p:txEl>
                                              <p:pRg st="2" end="2"/>
                                            </p:txEl>
                                          </p:spTgt>
                                        </p:tgtEl>
                                        <p:attrNameLst>
                                          <p:attrName>style.visibility</p:attrName>
                                        </p:attrNameLst>
                                      </p:cBhvr>
                                      <p:to>
                                        <p:strVal val="visible"/>
                                      </p:to>
                                    </p:set>
                                    <p:animEffect transition="in" filter="blinds(horizontal)">
                                      <p:cBhvr>
                                        <p:cTn id="12" dur="500"/>
                                        <p:tgtEl>
                                          <p:spTgt spid="4198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987">
                                            <p:txEl>
                                              <p:pRg st="3" end="3"/>
                                            </p:txEl>
                                          </p:spTgt>
                                        </p:tgtEl>
                                        <p:attrNameLst>
                                          <p:attrName>style.visibility</p:attrName>
                                        </p:attrNameLst>
                                      </p:cBhvr>
                                      <p:to>
                                        <p:strVal val="visible"/>
                                      </p:to>
                                    </p:set>
                                    <p:animEffect transition="in" filter="blinds(horizontal)">
                                      <p:cBhvr>
                                        <p:cTn id="17" dur="500"/>
                                        <p:tgtEl>
                                          <p:spTgt spid="41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idx="4294967295"/>
          </p:nvPr>
        </p:nvSpPr>
        <p:spPr/>
        <p:txBody>
          <a:bodyPr/>
          <a:lstStyle/>
          <a:p>
            <a:pPr eaLnBrk="1" hangingPunct="1"/>
            <a:r>
              <a:rPr lang="en-US" altLang="zh-CN" sz="4000"/>
              <a:t>8.5.1 </a:t>
            </a:r>
            <a:r>
              <a:rPr lang="zh-CN" altLang="zh-CN" sz="4000"/>
              <a:t>体系结构权衡分析方法（续）</a:t>
            </a:r>
          </a:p>
        </p:txBody>
      </p:sp>
      <p:sp>
        <p:nvSpPr>
          <p:cNvPr id="43011" name="内容占位符 2"/>
          <p:cNvSpPr>
            <a:spLocks noGrp="1"/>
          </p:cNvSpPr>
          <p:nvPr>
            <p:ph idx="4294967295"/>
          </p:nvPr>
        </p:nvSpPr>
        <p:spPr/>
        <p:txBody>
          <a:bodyPr/>
          <a:lstStyle/>
          <a:p>
            <a:pPr marL="857250" lvl="2" indent="-457200" eaLnBrk="1" hangingPunct="1">
              <a:buFontTx/>
              <a:buAutoNum type="arabicPeriod" startAt="4"/>
            </a:pPr>
            <a:r>
              <a:rPr lang="zh-CN" altLang="zh-CN" sz="2500">
                <a:solidFill>
                  <a:srgbClr val="FF0000"/>
                </a:solidFill>
              </a:rPr>
              <a:t>通过孤立地考虑每个属性来评估质量属性</a:t>
            </a:r>
            <a:r>
              <a:rPr lang="zh-CN" altLang="zh-CN" sz="2500"/>
              <a:t>。包括：可靠性、性能、安全性、可维护性、灵活性、可测试性、可移植性、可复用性和可操作性。</a:t>
            </a:r>
            <a:endParaRPr lang="en-US" altLang="zh-CN" sz="2500"/>
          </a:p>
          <a:p>
            <a:pPr marL="857250" lvl="2" indent="-457200" eaLnBrk="1" hangingPunct="1">
              <a:buFontTx/>
              <a:buAutoNum type="arabicPeriod" startAt="4"/>
            </a:pPr>
            <a:r>
              <a:rPr lang="zh-CN" altLang="zh-CN" sz="2500">
                <a:solidFill>
                  <a:srgbClr val="FF0000"/>
                </a:solidFill>
              </a:rPr>
              <a:t>针对特定的体系结构风格，弄清质量属性对每种体系结构属性的</a:t>
            </a:r>
            <a:r>
              <a:rPr lang="zh-CN" altLang="zh-CN" sz="2500">
                <a:solidFill>
                  <a:srgbClr val="0070C0"/>
                </a:solidFill>
              </a:rPr>
              <a:t>敏感性</a:t>
            </a:r>
            <a:r>
              <a:rPr lang="zh-CN" altLang="zh-CN" sz="2500"/>
              <a:t>。</a:t>
            </a:r>
            <a:endParaRPr lang="en-US" altLang="zh-CN" sz="2500"/>
          </a:p>
          <a:p>
            <a:pPr marL="857250" lvl="2" indent="-457200" eaLnBrk="1" hangingPunct="1">
              <a:buFontTx/>
              <a:buAutoNum type="arabicPeriod" startAt="4"/>
            </a:pPr>
            <a:r>
              <a:rPr lang="zh-CN" altLang="zh-CN" sz="2500">
                <a:solidFill>
                  <a:srgbClr val="FF0000"/>
                </a:solidFill>
              </a:rPr>
              <a:t>使用在第</a:t>
            </a:r>
            <a:r>
              <a:rPr lang="en-US" altLang="zh-CN" sz="2500">
                <a:solidFill>
                  <a:srgbClr val="FF0000"/>
                </a:solidFill>
              </a:rPr>
              <a:t>5</a:t>
            </a:r>
            <a:r>
              <a:rPr lang="zh-CN" altLang="zh-CN" sz="2500">
                <a:solidFill>
                  <a:srgbClr val="FF0000"/>
                </a:solidFill>
              </a:rPr>
              <a:t>补中进行的敏感性分析鉴定候选体系结构</a:t>
            </a:r>
            <a:r>
              <a:rPr lang="zh-CN" altLang="zh-CN" sz="25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blinds(horizontal)">
                                      <p:cBhvr>
                                        <p:cTn id="7" dur="500"/>
                                        <p:tgtEl>
                                          <p:spTgt spid="43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blinds(horizontal)">
                                      <p:cBhvr>
                                        <p:cTn id="12" dur="500"/>
                                        <p:tgtEl>
                                          <p:spTgt spid="43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Effect transition="in" filter="blinds(horizontal)">
                                      <p:cBhvr>
                                        <p:cTn id="17" dur="500"/>
                                        <p:tgtEl>
                                          <p:spTgt spid="430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idx="4294967295"/>
          </p:nvPr>
        </p:nvSpPr>
        <p:spPr/>
        <p:txBody>
          <a:bodyPr/>
          <a:lstStyle/>
          <a:p>
            <a:pPr eaLnBrk="1" hangingPunct="1"/>
            <a:r>
              <a:rPr lang="en-US" altLang="zh-CN" sz="4000"/>
              <a:t>8.5.1 </a:t>
            </a:r>
            <a:r>
              <a:rPr lang="zh-CN" altLang="zh-CN" sz="4000"/>
              <a:t>体系结构权衡分析方法（续）</a:t>
            </a:r>
          </a:p>
        </p:txBody>
      </p:sp>
      <p:sp>
        <p:nvSpPr>
          <p:cNvPr id="44035" name="内容占位符 2"/>
          <p:cNvSpPr>
            <a:spLocks noGrp="1"/>
          </p:cNvSpPr>
          <p:nvPr>
            <p:ph idx="4294967295"/>
          </p:nvPr>
        </p:nvSpPr>
        <p:spPr/>
        <p:txBody>
          <a:bodyPr/>
          <a:lstStyle/>
          <a:p>
            <a:pPr eaLnBrk="1" hangingPunct="1"/>
            <a:r>
              <a:rPr lang="en-US" altLang="zh-CN" sz="2800" dirty="0" err="1"/>
              <a:t>SafeHome</a:t>
            </a:r>
            <a:r>
              <a:rPr lang="zh-CN" altLang="zh-CN" sz="2800" dirty="0"/>
              <a:t>体系结构选择？</a:t>
            </a:r>
            <a:endParaRPr lang="en-US" altLang="zh-CN" sz="2800" dirty="0"/>
          </a:p>
          <a:p>
            <a:pPr lvl="1" eaLnBrk="1" hangingPunct="1"/>
            <a:r>
              <a:rPr lang="zh-CN" altLang="zh-CN" sz="2400" dirty="0">
                <a:solidFill>
                  <a:srgbClr val="FF0000"/>
                </a:solidFill>
              </a:rPr>
              <a:t>调用和返回风格？      面向对象？</a:t>
            </a:r>
            <a:endParaRPr lang="en-US" altLang="zh-CN" sz="2400" dirty="0">
              <a:solidFill>
                <a:srgbClr val="FF0000"/>
              </a:solidFill>
            </a:endParaRPr>
          </a:p>
          <a:p>
            <a:pPr lvl="1" eaLnBrk="1" hangingPunct="1"/>
            <a:r>
              <a:rPr lang="zh-CN" altLang="zh-CN" sz="2400" dirty="0"/>
              <a:t>已有完整的用例集合，将每个用例用于这两个体系结构中，查看系统的反应，即构件和连接器是如何工作的。</a:t>
            </a:r>
            <a:endParaRPr lang="en-US" altLang="zh-CN" sz="2400" dirty="0"/>
          </a:p>
          <a:p>
            <a:pPr lvl="1" eaLnBrk="1" hangingPunct="1"/>
            <a:r>
              <a:rPr lang="zh-CN" altLang="zh-CN" sz="2400" dirty="0"/>
              <a:t>考虑变化场景、质量场景，并将其运行到体系结构中</a:t>
            </a:r>
            <a:endParaRPr lang="en-US" altLang="zh-CN" sz="2400" dirty="0"/>
          </a:p>
          <a:p>
            <a:pPr lvl="1" eaLnBrk="1" hangingPunct="1"/>
            <a:r>
              <a:rPr lang="zh-CN" altLang="zh-CN" sz="2400" dirty="0"/>
              <a:t>能更好适合用例和场景的体系结构就是最佳的选择。</a:t>
            </a:r>
            <a:endParaRPr lang="en-US" altLang="zh-CN" sz="2400" dirty="0"/>
          </a:p>
          <a:p>
            <a:pPr lvl="1" eaLnBrk="1" hangingPunct="1"/>
            <a:endParaRPr lang="en-US" altLang="zh-CN" sz="2400" dirty="0"/>
          </a:p>
          <a:p>
            <a:pPr lvl="1" eaLnBrk="1" hangingPunct="1"/>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44035">
                                            <p:txEl>
                                              <p:pRg st="1" end="1"/>
                                            </p:txEl>
                                          </p:spTgt>
                                        </p:tgtEl>
                                        <p:attrNameLst>
                                          <p:attrName>style.visibility</p:attrName>
                                        </p:attrNameLst>
                                      </p:cBhvr>
                                      <p:to>
                                        <p:strVal val="visible"/>
                                      </p:to>
                                    </p:set>
                                    <p:set>
                                      <p:cBhvr>
                                        <p:cTn id="7" dur="455" fill="hold">
                                          <p:stCondLst>
                                            <p:cond delay="0"/>
                                          </p:stCondLst>
                                        </p:cTn>
                                        <p:tgtEl>
                                          <p:spTgt spid="44035">
                                            <p:txEl>
                                              <p:pRg st="1" end="1"/>
                                            </p:txEl>
                                          </p:spTgt>
                                        </p:tgtEl>
                                        <p:attrNameLst>
                                          <p:attrName>style.rotation</p:attrName>
                                        </p:attrNameLst>
                                      </p:cBhvr>
                                      <p:to>
                                        <p:strVal val="-45.0"/>
                                      </p:to>
                                    </p:set>
                                    <p:anim calcmode="lin" valueType="num">
                                      <p:cBhvr>
                                        <p:cTn id="8" dur="455" fill="hold">
                                          <p:stCondLst>
                                            <p:cond delay="455"/>
                                          </p:stCondLst>
                                        </p:cTn>
                                        <p:tgtEl>
                                          <p:spTgt spid="44035">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44035">
                                            <p:txEl>
                                              <p:pRg st="1" end="1"/>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44035">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44035">
                                            <p:txEl>
                                              <p:pRg st="1" end="1"/>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44035">
                                            <p:txEl>
                                              <p:pRg st="2" end="2"/>
                                            </p:txEl>
                                          </p:spTgt>
                                        </p:tgtEl>
                                        <p:attrNameLst>
                                          <p:attrName>style.visibility</p:attrName>
                                        </p:attrNameLst>
                                      </p:cBhvr>
                                      <p:to>
                                        <p:strVal val="visible"/>
                                      </p:to>
                                    </p:set>
                                    <p:animEffect transition="in" filter="blinds(horizontal)">
                                      <p:cBhvr>
                                        <p:cTn id="16" dur="500"/>
                                        <p:tgtEl>
                                          <p:spTgt spid="44035">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4035">
                                            <p:txEl>
                                              <p:pRg st="3" end="3"/>
                                            </p:txEl>
                                          </p:spTgt>
                                        </p:tgtEl>
                                        <p:attrNameLst>
                                          <p:attrName>style.visibility</p:attrName>
                                        </p:attrNameLst>
                                      </p:cBhvr>
                                      <p:to>
                                        <p:strVal val="visible"/>
                                      </p:to>
                                    </p:set>
                                    <p:animEffect transition="in" filter="blinds(horizontal)">
                                      <p:cBhvr>
                                        <p:cTn id="21" dur="500"/>
                                        <p:tgtEl>
                                          <p:spTgt spid="44035">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44035">
                                            <p:txEl>
                                              <p:pRg st="4" end="4"/>
                                            </p:txEl>
                                          </p:spTgt>
                                        </p:tgtEl>
                                        <p:attrNameLst>
                                          <p:attrName>style.visibility</p:attrName>
                                        </p:attrNameLst>
                                      </p:cBhvr>
                                      <p:to>
                                        <p:strVal val="visible"/>
                                      </p:to>
                                    </p:set>
                                    <p:animEffect transition="in" filter="blinds(horizontal)">
                                      <p:cBhvr>
                                        <p:cTn id="26" dur="500"/>
                                        <p:tgtEl>
                                          <p:spTgt spid="44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idx="4294967295"/>
          </p:nvPr>
        </p:nvSpPr>
        <p:spPr/>
        <p:txBody>
          <a:bodyPr/>
          <a:lstStyle/>
          <a:p>
            <a:pPr eaLnBrk="1" hangingPunct="1"/>
            <a:r>
              <a:rPr lang="en-US" altLang="zh-CN"/>
              <a:t>8.5.2 </a:t>
            </a:r>
            <a:r>
              <a:rPr lang="zh-CN" altLang="zh-CN"/>
              <a:t>体系结构复杂性</a:t>
            </a:r>
          </a:p>
        </p:txBody>
      </p:sp>
      <p:sp>
        <p:nvSpPr>
          <p:cNvPr id="51203" name="内容占位符 2"/>
          <p:cNvSpPr>
            <a:spLocks noGrp="1"/>
          </p:cNvSpPr>
          <p:nvPr>
            <p:ph idx="4294967295"/>
          </p:nvPr>
        </p:nvSpPr>
        <p:spPr/>
        <p:txBody>
          <a:bodyPr/>
          <a:lstStyle/>
          <a:p>
            <a:pPr eaLnBrk="1" hangingPunct="1">
              <a:lnSpc>
                <a:spcPts val="4000"/>
              </a:lnSpc>
            </a:pPr>
            <a:r>
              <a:rPr lang="zh-CN" altLang="zh-CN" sz="2800" dirty="0"/>
              <a:t>评估体系结构复杂性的一种有用技术：考虑体系结构中构件间的由系统中的信息</a:t>
            </a:r>
            <a:r>
              <a:rPr lang="en-US" altLang="zh-CN" sz="2800" dirty="0"/>
              <a:t>/</a:t>
            </a:r>
            <a:r>
              <a:rPr lang="zh-CN" altLang="zh-CN" sz="2800" dirty="0"/>
              <a:t>控制流驱动的</a:t>
            </a:r>
            <a:r>
              <a:rPr lang="zh-CN" altLang="zh-CN" sz="2800" dirty="0">
                <a:solidFill>
                  <a:srgbClr val="FF0000"/>
                </a:solidFill>
              </a:rPr>
              <a:t>依赖关系。建议三种类型的依赖：</a:t>
            </a:r>
            <a:endParaRPr lang="en-US" altLang="zh-CN" sz="2800" dirty="0">
              <a:solidFill>
                <a:srgbClr val="FF0000"/>
              </a:solidFill>
            </a:endParaRPr>
          </a:p>
          <a:p>
            <a:pPr lvl="1" eaLnBrk="1" hangingPunct="1">
              <a:lnSpc>
                <a:spcPts val="4000"/>
              </a:lnSpc>
            </a:pPr>
            <a:r>
              <a:rPr lang="zh-CN" altLang="zh-CN" sz="2400" dirty="0">
                <a:solidFill>
                  <a:srgbClr val="FF0000"/>
                </a:solidFill>
              </a:rPr>
              <a:t>共享依赖：</a:t>
            </a:r>
            <a:r>
              <a:rPr lang="zh-CN" altLang="zh-CN" sz="2400" dirty="0"/>
              <a:t>使用相同资源的消费者或为相同消费者生产的生产者之间的依赖关系。</a:t>
            </a:r>
            <a:endParaRPr lang="en-US" altLang="zh-CN" sz="2400" dirty="0"/>
          </a:p>
          <a:p>
            <a:pPr lvl="1" eaLnBrk="1" hangingPunct="1">
              <a:lnSpc>
                <a:spcPts val="4000"/>
              </a:lnSpc>
            </a:pPr>
            <a:r>
              <a:rPr lang="zh-CN" altLang="zh-CN" sz="2400" dirty="0">
                <a:solidFill>
                  <a:srgbClr val="FF0000"/>
                </a:solidFill>
              </a:rPr>
              <a:t>流依赖：</a:t>
            </a:r>
            <a:r>
              <a:rPr lang="zh-CN" altLang="zh-CN" sz="2400" dirty="0"/>
              <a:t>表示资源的生产者和消费者的依赖关系。</a:t>
            </a:r>
            <a:endParaRPr lang="en-US" altLang="zh-CN" sz="2400" dirty="0"/>
          </a:p>
          <a:p>
            <a:pPr lvl="1" eaLnBrk="1" hangingPunct="1">
              <a:lnSpc>
                <a:spcPts val="4000"/>
              </a:lnSpc>
            </a:pPr>
            <a:r>
              <a:rPr lang="zh-CN" altLang="zh-CN" sz="2400" dirty="0">
                <a:solidFill>
                  <a:srgbClr val="FF0000"/>
                </a:solidFill>
              </a:rPr>
              <a:t>约束依赖：</a:t>
            </a:r>
            <a:r>
              <a:rPr lang="zh-CN" altLang="zh-CN" sz="2400" dirty="0"/>
              <a:t>在一组活动间相关控制流上的约束，如构件互斥。</a:t>
            </a:r>
            <a:endParaRPr lang="en-US" altLang="zh-CN" sz="2400" dirty="0"/>
          </a:p>
          <a:p>
            <a:pPr lvl="1" eaLnBrk="1" hangingPunct="1">
              <a:lnSpc>
                <a:spcPts val="4000"/>
              </a:lnSpc>
            </a:pPr>
            <a:endParaRPr lang="zh-CN"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r>
              <a:rPr lang="en-US" altLang="zh-CN">
                <a:latin typeface="宋体" panose="02010600030101010101" pitchFamily="2" charset="-122"/>
              </a:rPr>
              <a:t>8.1 </a:t>
            </a:r>
            <a:r>
              <a:rPr lang="zh-CN" altLang="zh-CN">
                <a:latin typeface="宋体" panose="02010600030101010101" pitchFamily="2" charset="-122"/>
              </a:rPr>
              <a:t>软件体系结构（续）</a:t>
            </a:r>
          </a:p>
        </p:txBody>
      </p:sp>
      <p:sp>
        <p:nvSpPr>
          <p:cNvPr id="8195" name="内容占位符 2"/>
          <p:cNvSpPr>
            <a:spLocks noGrp="1"/>
          </p:cNvSpPr>
          <p:nvPr>
            <p:ph idx="4294967295"/>
          </p:nvPr>
        </p:nvSpPr>
        <p:spPr/>
        <p:txBody>
          <a:bodyPr/>
          <a:lstStyle/>
          <a:p>
            <a:pPr eaLnBrk="1" hangingPunct="1"/>
            <a:r>
              <a:rPr lang="zh-CN" altLang="zh-CN">
                <a:latin typeface="宋体" panose="02010600030101010101" pitchFamily="2" charset="-122"/>
              </a:rPr>
              <a:t> </a:t>
            </a:r>
            <a:r>
              <a:rPr lang="zh-CN" altLang="zh-CN">
                <a:solidFill>
                  <a:srgbClr val="FF0000"/>
                </a:solidFill>
                <a:latin typeface="宋体" panose="02010600030101010101" pitchFamily="2" charset="-122"/>
              </a:rPr>
              <a:t>软件体系结构定义一：</a:t>
            </a:r>
            <a:endParaRPr lang="en-US" altLang="zh-CN">
              <a:solidFill>
                <a:srgbClr val="FF0000"/>
              </a:solidFill>
              <a:latin typeface="宋体" panose="02010600030101010101" pitchFamily="2" charset="-122"/>
            </a:endParaRPr>
          </a:p>
          <a:p>
            <a:pPr lvl="1" eaLnBrk="1" hangingPunct="1"/>
            <a:r>
              <a:rPr lang="zh-CN" altLang="zh-CN">
                <a:latin typeface="宋体" panose="02010600030101010101" pitchFamily="2" charset="-122"/>
              </a:rPr>
              <a:t>描述一个计算机软件的各个</a:t>
            </a:r>
            <a:r>
              <a:rPr lang="zh-CN" altLang="zh-CN">
                <a:solidFill>
                  <a:srgbClr val="FF0000"/>
                </a:solidFill>
                <a:latin typeface="宋体" panose="02010600030101010101" pitchFamily="2" charset="-122"/>
              </a:rPr>
              <a:t>功能模块</a:t>
            </a:r>
            <a:r>
              <a:rPr lang="zh-CN" altLang="zh-CN">
                <a:latin typeface="宋体" panose="02010600030101010101" pitchFamily="2" charset="-122"/>
              </a:rPr>
              <a:t>内部关系以及不同模块之间的关系的构造图（可以是文字的描述，也可以是图表的描述），类似于硬件设计中的原理框图，它是软件流程图的上层抽象。</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idx="4294967295"/>
          </p:nvPr>
        </p:nvSpPr>
        <p:spPr/>
        <p:txBody>
          <a:bodyPr/>
          <a:lstStyle/>
          <a:p>
            <a:pPr eaLnBrk="1" hangingPunct="1"/>
            <a:r>
              <a:rPr lang="en-US" altLang="zh-CN"/>
              <a:t>8.5.3 </a:t>
            </a:r>
            <a:r>
              <a:rPr lang="zh-CN" altLang="zh-CN"/>
              <a:t>体系结构描述语言</a:t>
            </a:r>
          </a:p>
        </p:txBody>
      </p:sp>
      <p:sp>
        <p:nvSpPr>
          <p:cNvPr id="46083" name="内容占位符 2"/>
          <p:cNvSpPr>
            <a:spLocks noGrp="1"/>
          </p:cNvSpPr>
          <p:nvPr>
            <p:ph idx="4294967295"/>
          </p:nvPr>
        </p:nvSpPr>
        <p:spPr/>
        <p:txBody>
          <a:bodyPr/>
          <a:lstStyle/>
          <a:p>
            <a:pPr eaLnBrk="1" hangingPunct="1"/>
            <a:r>
              <a:rPr lang="zh-CN" altLang="zh-CN">
                <a:solidFill>
                  <a:srgbClr val="FF0000"/>
                </a:solidFill>
              </a:rPr>
              <a:t>体系结构描述语言</a:t>
            </a:r>
            <a:r>
              <a:rPr lang="zh-CN" altLang="zh-CN"/>
              <a:t>（</a:t>
            </a:r>
            <a:r>
              <a:rPr lang="en-US" altLang="zh-CN"/>
              <a:t>architectural description language, ADL</a:t>
            </a:r>
            <a:r>
              <a:rPr lang="zh-CN" altLang="zh-CN"/>
              <a:t>）为描述软件体系结构提供一套语义和语法。</a:t>
            </a:r>
            <a:endParaRPr lang="en-US" altLang="zh-CN"/>
          </a:p>
          <a:p>
            <a:pPr lvl="1" eaLnBrk="1" hangingPunct="1"/>
            <a:r>
              <a:rPr lang="en-US" altLang="zh-CN"/>
              <a:t>Rapide    UniCon   Aesop   Wright   Acme  UML</a:t>
            </a: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animEffect transition="in" filter="blinds(horizontal)">
                                      <p:cBhvr>
                                        <p:cTn id="7" dur="500"/>
                                        <p:tgtEl>
                                          <p:spTgt spid="460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idx="4294967295"/>
          </p:nvPr>
        </p:nvSpPr>
        <p:spPr/>
        <p:txBody>
          <a:bodyPr/>
          <a:lstStyle/>
          <a:p>
            <a:pPr eaLnBrk="1" hangingPunct="1"/>
            <a:r>
              <a:rPr lang="en-US" altLang="zh-CN" dirty="0"/>
              <a:t>8.6 </a:t>
            </a:r>
            <a:r>
              <a:rPr lang="zh-CN" altLang="zh-CN" dirty="0"/>
              <a:t>映射数据流到软件体系结构</a:t>
            </a:r>
            <a:r>
              <a:rPr lang="en-US" altLang="zh-CN" dirty="0"/>
              <a:t>—</a:t>
            </a:r>
            <a:r>
              <a:rPr lang="zh-CN" altLang="en-US" dirty="0"/>
              <a:t>结构化方法</a:t>
            </a:r>
            <a:endParaRPr lang="zh-CN" altLang="zh-CN" dirty="0"/>
          </a:p>
        </p:txBody>
      </p:sp>
      <p:sp>
        <p:nvSpPr>
          <p:cNvPr id="47107" name="内容占位符 2"/>
          <p:cNvSpPr>
            <a:spLocks noGrp="1"/>
          </p:cNvSpPr>
          <p:nvPr>
            <p:ph idx="4294967295"/>
          </p:nvPr>
        </p:nvSpPr>
        <p:spPr/>
        <p:txBody>
          <a:bodyPr/>
          <a:lstStyle/>
          <a:p>
            <a:pPr eaLnBrk="1" hangingPunct="1"/>
            <a:r>
              <a:rPr lang="zh-CN" altLang="zh-CN" sz="2600"/>
              <a:t>并不存在一种能够实现从分析模型到各种体系风格转换的全面映射。</a:t>
            </a:r>
            <a:endParaRPr lang="en-US" altLang="zh-CN" sz="2600"/>
          </a:p>
          <a:p>
            <a:pPr eaLnBrk="1" hangingPunct="1"/>
            <a:r>
              <a:rPr lang="zh-CN" altLang="zh-CN" sz="2600"/>
              <a:t>我们考虑“调用和返回”体系结构的映射技术</a:t>
            </a:r>
            <a:endParaRPr lang="en-US" altLang="zh-CN" sz="2600"/>
          </a:p>
          <a:p>
            <a:pPr lvl="1" eaLnBrk="1" hangingPunct="1"/>
            <a:r>
              <a:rPr lang="zh-CN" altLang="zh-CN" sz="2600"/>
              <a:t>数据处理问题典型的类型有两种：</a:t>
            </a:r>
            <a:r>
              <a:rPr lang="zh-CN" altLang="zh-CN" sz="2600">
                <a:solidFill>
                  <a:srgbClr val="FF0000"/>
                </a:solidFill>
              </a:rPr>
              <a:t>变换型和事务型</a:t>
            </a:r>
            <a:r>
              <a:rPr lang="zh-CN" altLang="zh-CN" sz="2600"/>
              <a:t>。针对两种不同的类型分别进行分析处理。</a:t>
            </a:r>
          </a:p>
          <a:p>
            <a:pPr eaLnBrk="1" hangingPunct="1"/>
            <a:endParaRPr lang="zh-CN" altLang="zh-CN" sz="2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animEffect transition="in" filter="blinds(horizontal)">
                                      <p:cBhvr>
                                        <p:cTn id="7" dur="500"/>
                                        <p:tgtEl>
                                          <p:spTgt spid="4710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7107">
                                            <p:txEl>
                                              <p:pRg st="2" end="2"/>
                                            </p:txEl>
                                          </p:spTgt>
                                        </p:tgtEl>
                                        <p:attrNameLst>
                                          <p:attrName>style.visibility</p:attrName>
                                        </p:attrNameLst>
                                      </p:cBhvr>
                                      <p:to>
                                        <p:strVal val="visible"/>
                                      </p:to>
                                    </p:set>
                                    <p:animEffect transition="in" filter="blinds(horizontal)">
                                      <p:cBhvr>
                                        <p:cTn id="10" dur="500"/>
                                        <p:tgtEl>
                                          <p:spTgt spid="47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idx="4294967295"/>
          </p:nvPr>
        </p:nvSpPr>
        <p:spPr/>
        <p:txBody>
          <a:bodyPr/>
          <a:lstStyle/>
          <a:p>
            <a:pPr eaLnBrk="1" hangingPunct="1"/>
            <a:r>
              <a:rPr lang="en-US" altLang="zh-CN"/>
              <a:t>8.6.1 </a:t>
            </a:r>
            <a:r>
              <a:rPr lang="zh-CN" altLang="zh-CN"/>
              <a:t>变换流</a:t>
            </a:r>
          </a:p>
        </p:txBody>
      </p:sp>
      <p:sp>
        <p:nvSpPr>
          <p:cNvPr id="54275" name="内容占位符 2"/>
          <p:cNvSpPr>
            <a:spLocks noGrp="1"/>
          </p:cNvSpPr>
          <p:nvPr>
            <p:ph idx="4294967295"/>
          </p:nvPr>
        </p:nvSpPr>
        <p:spPr/>
        <p:txBody>
          <a:bodyPr/>
          <a:lstStyle/>
          <a:p>
            <a:pPr eaLnBrk="1" hangingPunct="1"/>
            <a:r>
              <a:rPr lang="zh-CN" altLang="zh-CN" sz="2800"/>
              <a:t>整个数据流动以一种顺序的方式沿着一条或仅仅很少的几条“</a:t>
            </a:r>
            <a:r>
              <a:rPr lang="zh-CN" altLang="zh-CN" sz="2800">
                <a:solidFill>
                  <a:srgbClr val="FF0000"/>
                </a:solidFill>
              </a:rPr>
              <a:t>直线</a:t>
            </a:r>
            <a:r>
              <a:rPr lang="zh-CN" altLang="zh-CN" sz="2800"/>
              <a:t>”路径进行。</a:t>
            </a:r>
            <a:endParaRPr lang="en-US" altLang="zh-CN" sz="2800"/>
          </a:p>
          <a:p>
            <a:pPr eaLnBrk="1" hangingPunct="1"/>
            <a:r>
              <a:rPr lang="zh-CN" altLang="zh-CN" sz="2800"/>
              <a:t>当一部分数据流图展现了这些特征时，就表明了变换流的存在。</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idx="4294967295"/>
          </p:nvPr>
        </p:nvSpPr>
        <p:spPr/>
        <p:txBody>
          <a:bodyPr/>
          <a:lstStyle/>
          <a:p>
            <a:pPr eaLnBrk="1" hangingPunct="1"/>
            <a:endParaRPr lang="zh-CN" altLang="zh-CN"/>
          </a:p>
        </p:txBody>
      </p:sp>
      <p:sp>
        <p:nvSpPr>
          <p:cNvPr id="55299" name="内容占位符 2"/>
          <p:cNvSpPr>
            <a:spLocks noGrp="1"/>
          </p:cNvSpPr>
          <p:nvPr>
            <p:ph idx="4294967295"/>
          </p:nvPr>
        </p:nvSpPr>
        <p:spPr/>
        <p:txBody>
          <a:bodyPr/>
          <a:lstStyle/>
          <a:p>
            <a:pPr eaLnBrk="1" hangingPunct="1"/>
            <a:endParaRPr lang="zh-CN" altLang="zh-CN"/>
          </a:p>
        </p:txBody>
      </p:sp>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762125"/>
            <a:ext cx="73152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8582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idx="4294967295"/>
          </p:nvPr>
        </p:nvSpPr>
        <p:spPr/>
        <p:txBody>
          <a:bodyPr/>
          <a:lstStyle/>
          <a:p>
            <a:pPr eaLnBrk="1" hangingPunct="1"/>
            <a:endParaRPr lang="zh-CN" altLang="zh-CN"/>
          </a:p>
        </p:txBody>
      </p:sp>
      <p:sp>
        <p:nvSpPr>
          <p:cNvPr id="56323" name="内容占位符 2"/>
          <p:cNvSpPr>
            <a:spLocks noGrp="1"/>
          </p:cNvSpPr>
          <p:nvPr>
            <p:ph idx="4294967295"/>
          </p:nvPr>
        </p:nvSpPr>
        <p:spPr/>
        <p:txBody>
          <a:bodyPr/>
          <a:lstStyle/>
          <a:p>
            <a:pPr eaLnBrk="1" hangingPunct="1"/>
            <a:endParaRPr lang="zh-CN" altLang="zh-CN"/>
          </a:p>
        </p:txBody>
      </p:sp>
      <p:pic>
        <p:nvPicPr>
          <p:cNvPr id="56324" name="Picture 2"/>
          <p:cNvPicPr>
            <a:picLocks noChangeAspect="1" noChangeArrowheads="1"/>
          </p:cNvPicPr>
          <p:nvPr/>
        </p:nvPicPr>
        <p:blipFill>
          <a:blip r:embed="rId2">
            <a:extLst>
              <a:ext uri="{28A0092B-C50C-407E-A947-70E740481C1C}">
                <a14:useLocalDpi xmlns:a14="http://schemas.microsoft.com/office/drawing/2010/main" val="0"/>
              </a:ext>
            </a:extLst>
          </a:blip>
          <a:srcRect b="48708"/>
          <a:stretch>
            <a:fillRect/>
          </a:stretch>
        </p:blipFill>
        <p:spPr bwMode="auto">
          <a:xfrm>
            <a:off x="0" y="1285875"/>
            <a:ext cx="9163050"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3"/>
          <p:cNvSpPr>
            <a:spLocks noGrp="1"/>
          </p:cNvSpPr>
          <p:nvPr>
            <p:ph type="title" idx="4294967295"/>
          </p:nvPr>
        </p:nvSpPr>
        <p:spPr/>
        <p:txBody>
          <a:bodyPr/>
          <a:lstStyle/>
          <a:p>
            <a:pPr eaLnBrk="1" hangingPunct="1"/>
            <a:r>
              <a:rPr lang="en-US" altLang="zh-CN"/>
              <a:t>8.6.2 </a:t>
            </a:r>
            <a:r>
              <a:rPr lang="zh-CN" altLang="zh-CN"/>
              <a:t>事务流</a:t>
            </a:r>
          </a:p>
        </p:txBody>
      </p:sp>
      <p:sp>
        <p:nvSpPr>
          <p:cNvPr id="57347" name="内容占位符 2"/>
          <p:cNvSpPr>
            <a:spLocks noGrp="1"/>
          </p:cNvSpPr>
          <p:nvPr>
            <p:ph idx="4294967295"/>
          </p:nvPr>
        </p:nvSpPr>
        <p:spPr>
          <a:xfrm>
            <a:off x="457200" y="1600200"/>
            <a:ext cx="7972425" cy="4525963"/>
          </a:xfrm>
        </p:spPr>
        <p:txBody>
          <a:bodyPr/>
          <a:lstStyle/>
          <a:p>
            <a:pPr eaLnBrk="1" hangingPunct="1">
              <a:spcBef>
                <a:spcPts val="1000"/>
              </a:spcBef>
              <a:buFont typeface="Wingdings" panose="05000000000000000000" pitchFamily="2" charset="2"/>
              <a:buChar char="Ø"/>
            </a:pPr>
            <a:r>
              <a:rPr lang="zh-CN" altLang="zh-CN" sz="2800">
                <a:latin typeface="宋体" panose="02010600030101010101" pitchFamily="2" charset="-122"/>
              </a:rPr>
              <a:t>事务流经常被描述为单个数据项</a:t>
            </a:r>
            <a:r>
              <a:rPr lang="en-US" altLang="zh-CN" sz="2800">
                <a:latin typeface="宋体" panose="02010600030101010101" pitchFamily="2" charset="-122"/>
              </a:rPr>
              <a:t>—</a:t>
            </a:r>
            <a:r>
              <a:rPr lang="zh-CN" altLang="zh-CN" sz="2800">
                <a:latin typeface="宋体" panose="02010600030101010101" pitchFamily="2" charset="-122"/>
              </a:rPr>
              <a:t>称为</a:t>
            </a:r>
            <a:r>
              <a:rPr lang="zh-CN" altLang="zh-CN" sz="2800">
                <a:solidFill>
                  <a:srgbClr val="FF0000"/>
                </a:solidFill>
                <a:latin typeface="宋体" panose="02010600030101010101" pitchFamily="2" charset="-122"/>
              </a:rPr>
              <a:t>事务</a:t>
            </a:r>
            <a:r>
              <a:rPr lang="zh-CN" altLang="zh-CN" sz="2800">
                <a:latin typeface="宋体" panose="02010600030101010101" pitchFamily="2" charset="-122"/>
              </a:rPr>
              <a:t>，它可以沿多条路径中的</a:t>
            </a:r>
            <a:r>
              <a:rPr lang="zh-CN" altLang="zh-CN" sz="2800">
                <a:solidFill>
                  <a:srgbClr val="FF0000"/>
                </a:solidFill>
                <a:latin typeface="宋体" panose="02010600030101010101" pitchFamily="2" charset="-122"/>
              </a:rPr>
              <a:t>一条</a:t>
            </a:r>
            <a:r>
              <a:rPr lang="zh-CN" altLang="zh-CN" sz="2800">
                <a:latin typeface="宋体" panose="02010600030101010101" pitchFamily="2" charset="-122"/>
              </a:rPr>
              <a:t>触发其它事务流。</a:t>
            </a:r>
            <a:endParaRPr lang="en-US" altLang="zh-CN" sz="2800">
              <a:latin typeface="宋体" panose="02010600030101010101" pitchFamily="2" charset="-122"/>
            </a:endParaRPr>
          </a:p>
          <a:p>
            <a:pPr eaLnBrk="1" hangingPunct="1">
              <a:spcBef>
                <a:spcPts val="1000"/>
              </a:spcBef>
              <a:buFont typeface="Wingdings" panose="05000000000000000000" pitchFamily="2" charset="2"/>
              <a:buChar char="Ø"/>
            </a:pPr>
            <a:r>
              <a:rPr lang="zh-CN" altLang="zh-CN" sz="2800">
                <a:latin typeface="宋体" panose="02010600030101010101" pitchFamily="2" charset="-122"/>
              </a:rPr>
              <a:t>输入路径将外部信息转换成一个事务，对事务进行评估，并且根据其值启动其中的一条动作路径流。</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idx="4294967295"/>
          </p:nvPr>
        </p:nvSpPr>
        <p:spPr/>
        <p:txBody>
          <a:bodyPr/>
          <a:lstStyle/>
          <a:p>
            <a:pPr eaLnBrk="1" hangingPunct="1"/>
            <a:endParaRPr lang="zh-CN" altLang="zh-CN"/>
          </a:p>
        </p:txBody>
      </p:sp>
      <p:pic>
        <p:nvPicPr>
          <p:cNvPr id="52227"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214438" y="285750"/>
            <a:ext cx="6786562" cy="608171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blinds(horizontal)">
                                      <p:cBhvr>
                                        <p:cTn id="7" dur="500"/>
                                        <p:tgtEl>
                                          <p:spTgt spid="52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idx="4294967295"/>
          </p:nvPr>
        </p:nvSpPr>
        <p:spPr/>
        <p:txBody>
          <a:bodyPr/>
          <a:lstStyle/>
          <a:p>
            <a:pPr eaLnBrk="1" hangingPunct="1"/>
            <a:endParaRPr lang="zh-CN" altLang="zh-CN"/>
          </a:p>
        </p:txBody>
      </p:sp>
      <p:sp>
        <p:nvSpPr>
          <p:cNvPr id="59395" name="内容占位符 2"/>
          <p:cNvSpPr>
            <a:spLocks noGrp="1"/>
          </p:cNvSpPr>
          <p:nvPr>
            <p:ph idx="4294967295"/>
          </p:nvPr>
        </p:nvSpPr>
        <p:spPr/>
        <p:txBody>
          <a:bodyPr/>
          <a:lstStyle/>
          <a:p>
            <a:pPr eaLnBrk="1" hangingPunct="1"/>
            <a:r>
              <a:rPr lang="zh-CN" altLang="zh-CN"/>
              <a:t>在一个大系统的</a:t>
            </a:r>
            <a:r>
              <a:rPr lang="en-US" altLang="zh-CN"/>
              <a:t>DFD</a:t>
            </a:r>
            <a:r>
              <a:rPr lang="zh-CN" altLang="zh-CN"/>
              <a:t>中，变换流和事务流可能会同时存在。</a:t>
            </a:r>
            <a:endParaRPr lang="en-US" altLang="zh-CN"/>
          </a:p>
          <a:p>
            <a:pPr lvl="1" eaLnBrk="1" hangingPunct="1"/>
            <a:r>
              <a:rPr lang="zh-CN" altLang="zh-CN"/>
              <a:t>例如，在一个面向事务的流中，动作路径上的信息流可能会体现出变换流的特征。</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idx="4294967295"/>
          </p:nvPr>
        </p:nvSpPr>
        <p:spPr/>
        <p:txBody>
          <a:bodyPr/>
          <a:lstStyle/>
          <a:p>
            <a:pPr eaLnBrk="1" hangingPunct="1"/>
            <a:r>
              <a:rPr lang="en-US" altLang="zh-CN"/>
              <a:t>8.6.3 </a:t>
            </a:r>
            <a:r>
              <a:rPr lang="zh-CN" altLang="zh-CN"/>
              <a:t>变换映射</a:t>
            </a:r>
          </a:p>
        </p:txBody>
      </p:sp>
      <p:sp>
        <p:nvSpPr>
          <p:cNvPr id="60419" name="内容占位符 2"/>
          <p:cNvSpPr>
            <a:spLocks noGrp="1"/>
          </p:cNvSpPr>
          <p:nvPr>
            <p:ph idx="4294967295"/>
          </p:nvPr>
        </p:nvSpPr>
        <p:spPr/>
        <p:txBody>
          <a:bodyPr/>
          <a:lstStyle/>
          <a:p>
            <a:pPr eaLnBrk="1" hangingPunct="1"/>
            <a:r>
              <a:rPr lang="zh-CN" altLang="zh-CN"/>
              <a:t>变换映射是一组设计步骤，可以将具有变换流特征的</a:t>
            </a:r>
            <a:r>
              <a:rPr lang="en-US" altLang="zh-CN">
                <a:solidFill>
                  <a:srgbClr val="FF0000"/>
                </a:solidFill>
              </a:rPr>
              <a:t>DFD</a:t>
            </a:r>
            <a:r>
              <a:rPr lang="zh-CN" altLang="zh-CN">
                <a:solidFill>
                  <a:srgbClr val="FF0000"/>
                </a:solidFill>
              </a:rPr>
              <a:t>映射为</a:t>
            </a:r>
            <a:r>
              <a:rPr lang="zh-CN" altLang="zh-CN"/>
              <a:t>某个特定的</a:t>
            </a:r>
            <a:r>
              <a:rPr lang="zh-CN" altLang="zh-CN">
                <a:solidFill>
                  <a:srgbClr val="FF0000"/>
                </a:solidFill>
              </a:rPr>
              <a:t>体系结构风格</a:t>
            </a:r>
            <a:r>
              <a:rPr lang="zh-CN" altLang="zh-CN"/>
              <a:t>。</a:t>
            </a:r>
            <a:endParaRPr lang="en-US" altLang="zh-CN"/>
          </a:p>
          <a:p>
            <a:pPr eaLnBrk="1" hangingPunct="1"/>
            <a:endParaRPr lang="zh-CN"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idx="4294967295"/>
          </p:nvPr>
        </p:nvSpPr>
        <p:spPr/>
        <p:txBody>
          <a:bodyPr/>
          <a:lstStyle/>
          <a:p>
            <a:pPr eaLnBrk="1" hangingPunct="1"/>
            <a:r>
              <a:rPr lang="en-US" altLang="zh-CN"/>
              <a:t>8.6.3 </a:t>
            </a:r>
            <a:r>
              <a:rPr lang="zh-CN" altLang="zh-CN"/>
              <a:t>映射（续）</a:t>
            </a:r>
          </a:p>
        </p:txBody>
      </p:sp>
      <p:sp>
        <p:nvSpPr>
          <p:cNvPr id="61443" name="内容占位符 2"/>
          <p:cNvSpPr>
            <a:spLocks noGrp="1"/>
          </p:cNvSpPr>
          <p:nvPr>
            <p:ph idx="4294967295"/>
          </p:nvPr>
        </p:nvSpPr>
        <p:spPr/>
        <p:txBody>
          <a:bodyPr/>
          <a:lstStyle/>
          <a:p>
            <a:pPr eaLnBrk="1" hangingPunct="1"/>
            <a:r>
              <a:rPr lang="zh-CN" altLang="zh-CN">
                <a:solidFill>
                  <a:srgbClr val="FF0000"/>
                </a:solidFill>
              </a:rPr>
              <a:t>步骤</a:t>
            </a:r>
            <a:r>
              <a:rPr lang="en-US" altLang="zh-CN">
                <a:solidFill>
                  <a:srgbClr val="FF0000"/>
                </a:solidFill>
              </a:rPr>
              <a:t>1</a:t>
            </a:r>
            <a:r>
              <a:rPr lang="zh-CN" altLang="zh-CN">
                <a:solidFill>
                  <a:srgbClr val="FF0000"/>
                </a:solidFill>
              </a:rPr>
              <a:t>：评审基本系统模型</a:t>
            </a:r>
            <a:endParaRPr lang="en-US" altLang="zh-CN">
              <a:solidFill>
                <a:srgbClr val="FF0000"/>
              </a:solidFill>
            </a:endParaRPr>
          </a:p>
          <a:p>
            <a:pPr lvl="1" eaLnBrk="1" hangingPunct="1"/>
            <a:endParaRPr lang="zh-CN" altLang="zh-CN"/>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571750"/>
            <a:ext cx="6302375" cy="331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p:txBody>
          <a:bodyPr/>
          <a:lstStyle/>
          <a:p>
            <a:pPr eaLnBrk="1" hangingPunct="1"/>
            <a:r>
              <a:rPr lang="en-US" altLang="zh-CN">
                <a:latin typeface="宋体" panose="02010600030101010101" pitchFamily="2" charset="-122"/>
              </a:rPr>
              <a:t>8.1 </a:t>
            </a:r>
            <a:r>
              <a:rPr lang="zh-CN" altLang="zh-CN">
                <a:latin typeface="宋体" panose="02010600030101010101" pitchFamily="2" charset="-122"/>
              </a:rPr>
              <a:t>软件体系结构（续）</a:t>
            </a:r>
          </a:p>
        </p:txBody>
      </p:sp>
      <p:sp>
        <p:nvSpPr>
          <p:cNvPr id="9219" name="内容占位符 2"/>
          <p:cNvSpPr>
            <a:spLocks noGrp="1"/>
          </p:cNvSpPr>
          <p:nvPr>
            <p:ph idx="4294967295"/>
          </p:nvPr>
        </p:nvSpPr>
        <p:spPr/>
        <p:txBody>
          <a:bodyPr/>
          <a:lstStyle/>
          <a:p>
            <a:pPr eaLnBrk="1" hangingPunct="1"/>
            <a:r>
              <a:rPr lang="zh-CN" altLang="zh-CN">
                <a:latin typeface="宋体" panose="02010600030101010101" pitchFamily="2" charset="-122"/>
              </a:rPr>
              <a:t> </a:t>
            </a:r>
            <a:r>
              <a:rPr lang="zh-CN" altLang="zh-CN">
                <a:solidFill>
                  <a:srgbClr val="FF0000"/>
                </a:solidFill>
                <a:latin typeface="宋体" panose="02010600030101010101" pitchFamily="2" charset="-122"/>
              </a:rPr>
              <a:t>软件体系结构定义二：</a:t>
            </a:r>
            <a:endParaRPr lang="en-US" altLang="zh-CN">
              <a:solidFill>
                <a:srgbClr val="FF0000"/>
              </a:solidFill>
              <a:latin typeface="宋体" panose="02010600030101010101" pitchFamily="2" charset="-122"/>
            </a:endParaRPr>
          </a:p>
          <a:p>
            <a:pPr lvl="1" eaLnBrk="1" hangingPunct="1"/>
            <a:r>
              <a:rPr lang="zh-CN" altLang="zh-CN">
                <a:latin typeface="宋体" panose="02010600030101010101" pitchFamily="2" charset="-122"/>
              </a:rPr>
              <a:t>一个程序和计算机系统软件体系结构是指系统的一个或者多个结构。结构中包括软件的构件，构件的外部可见属性以及他们之间的关系。</a:t>
            </a:r>
            <a:endParaRPr lang="en-US" altLang="zh-CN">
              <a:latin typeface="宋体" panose="02010600030101010101" pitchFamily="2" charset="-122"/>
            </a:endParaRPr>
          </a:p>
          <a:p>
            <a:pPr eaLnBrk="1" hangingPunct="1"/>
            <a:r>
              <a:rPr lang="zh-CN" altLang="zh-CN">
                <a:latin typeface="宋体" panose="02010600030101010101" pitchFamily="2" charset="-122"/>
              </a:rPr>
              <a:t>是一定程度上的抽象，非可运行的软件。</a:t>
            </a:r>
          </a:p>
          <a:p>
            <a:pPr lvl="1" eaLnBrk="1" hangingPunct="1"/>
            <a:endParaRPr lang="en-US" altLang="zh-CN">
              <a:latin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p:txBody>
          <a:bodyPr/>
          <a:lstStyle/>
          <a:p>
            <a:pPr eaLnBrk="1" hangingPunct="1"/>
            <a:endParaRPr lang="zh-CN" altLang="zh-CN"/>
          </a:p>
        </p:txBody>
      </p:sp>
      <p:sp>
        <p:nvSpPr>
          <p:cNvPr id="62467" name="内容占位符 2"/>
          <p:cNvSpPr>
            <a:spLocks noGrp="1"/>
          </p:cNvSpPr>
          <p:nvPr>
            <p:ph idx="4294967295"/>
          </p:nvPr>
        </p:nvSpPr>
        <p:spPr/>
        <p:txBody>
          <a:bodyPr/>
          <a:lstStyle/>
          <a:p>
            <a:pPr eaLnBrk="1" hangingPunct="1"/>
            <a:endParaRPr lang="zh-CN" altLang="zh-CN"/>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0063"/>
            <a:ext cx="9190038" cy="635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idx="4294967295"/>
          </p:nvPr>
        </p:nvSpPr>
        <p:spPr/>
        <p:txBody>
          <a:bodyPr/>
          <a:lstStyle/>
          <a:p>
            <a:pPr eaLnBrk="1" hangingPunct="1"/>
            <a:r>
              <a:rPr lang="en-US" altLang="zh-CN"/>
              <a:t>8.6.3 </a:t>
            </a:r>
            <a:r>
              <a:rPr lang="zh-CN" altLang="zh-CN"/>
              <a:t>变换映射（续）</a:t>
            </a:r>
          </a:p>
        </p:txBody>
      </p:sp>
      <p:sp>
        <p:nvSpPr>
          <p:cNvPr id="63491" name="内容占位符 2"/>
          <p:cNvSpPr>
            <a:spLocks noGrp="1"/>
          </p:cNvSpPr>
          <p:nvPr>
            <p:ph idx="4294967295"/>
          </p:nvPr>
        </p:nvSpPr>
        <p:spPr>
          <a:xfrm>
            <a:off x="457200" y="1600200"/>
            <a:ext cx="3328988" cy="4525963"/>
          </a:xfrm>
        </p:spPr>
        <p:txBody>
          <a:bodyPr/>
          <a:lstStyle/>
          <a:p>
            <a:pPr eaLnBrk="1" hangingPunct="1"/>
            <a:r>
              <a:rPr lang="zh-CN" altLang="zh-CN"/>
              <a:t>步骤</a:t>
            </a:r>
            <a:r>
              <a:rPr lang="en-US" altLang="zh-CN"/>
              <a:t>2</a:t>
            </a:r>
            <a:r>
              <a:rPr lang="zh-CN" altLang="zh-CN"/>
              <a:t>：</a:t>
            </a:r>
            <a:endParaRPr lang="en-US" altLang="zh-CN"/>
          </a:p>
          <a:p>
            <a:pPr lvl="1" eaLnBrk="1" hangingPunct="1"/>
            <a:r>
              <a:rPr lang="zh-CN" altLang="zh-CN">
                <a:solidFill>
                  <a:srgbClr val="FF0000"/>
                </a:solidFill>
              </a:rPr>
              <a:t>评审和精化软件的数据流图</a:t>
            </a:r>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25" y="1285875"/>
            <a:ext cx="559117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295275"/>
            <a:ext cx="9144000" cy="6302375"/>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idx="4294967295"/>
          </p:nvPr>
        </p:nvSpPr>
        <p:spPr/>
        <p:txBody>
          <a:bodyPr/>
          <a:lstStyle/>
          <a:p>
            <a:pPr eaLnBrk="1" hangingPunct="1"/>
            <a:r>
              <a:rPr lang="en-US" altLang="zh-CN"/>
              <a:t>8.6.3 </a:t>
            </a:r>
            <a:r>
              <a:rPr lang="zh-CN" altLang="zh-CN"/>
              <a:t>变换映射（续）</a:t>
            </a:r>
          </a:p>
        </p:txBody>
      </p:sp>
      <p:sp>
        <p:nvSpPr>
          <p:cNvPr id="65539" name="内容占位符 2"/>
          <p:cNvSpPr>
            <a:spLocks noGrp="1"/>
          </p:cNvSpPr>
          <p:nvPr>
            <p:ph idx="4294967295"/>
          </p:nvPr>
        </p:nvSpPr>
        <p:spPr/>
        <p:txBody>
          <a:bodyPr/>
          <a:lstStyle/>
          <a:p>
            <a:pPr eaLnBrk="1" hangingPunct="1"/>
            <a:r>
              <a:rPr lang="zh-CN" altLang="zh-CN">
                <a:solidFill>
                  <a:srgbClr val="FF0000"/>
                </a:solidFill>
              </a:rPr>
              <a:t>步骤</a:t>
            </a:r>
            <a:r>
              <a:rPr lang="en-US" altLang="zh-CN">
                <a:solidFill>
                  <a:srgbClr val="FF0000"/>
                </a:solidFill>
              </a:rPr>
              <a:t>3</a:t>
            </a:r>
            <a:r>
              <a:rPr lang="zh-CN" altLang="zh-CN">
                <a:solidFill>
                  <a:srgbClr val="FF0000"/>
                </a:solidFill>
              </a:rPr>
              <a:t>：确定</a:t>
            </a:r>
            <a:r>
              <a:rPr lang="en-US" altLang="zh-CN">
                <a:solidFill>
                  <a:srgbClr val="FF0000"/>
                </a:solidFill>
              </a:rPr>
              <a:t>DFD</a:t>
            </a:r>
            <a:r>
              <a:rPr lang="zh-CN" altLang="zh-CN">
                <a:solidFill>
                  <a:srgbClr val="FF0000"/>
                </a:solidFill>
              </a:rPr>
              <a:t>是否含有变换流或事务流特征</a:t>
            </a:r>
            <a:endParaRPr lang="en-US" altLang="zh-CN">
              <a:solidFill>
                <a:srgbClr val="FF0000"/>
              </a:solidFill>
            </a:endParaRPr>
          </a:p>
          <a:p>
            <a:pPr lvl="1" eaLnBrk="1" hangingPunct="1"/>
            <a:r>
              <a:rPr lang="zh-CN" altLang="zh-CN"/>
              <a:t>设计人员根据</a:t>
            </a:r>
            <a:r>
              <a:rPr lang="en-US" altLang="zh-CN"/>
              <a:t>DFD</a:t>
            </a:r>
            <a:r>
              <a:rPr lang="zh-CN" altLang="zh-CN"/>
              <a:t>的主要性质选择</a:t>
            </a:r>
            <a:r>
              <a:rPr lang="zh-CN" altLang="zh-CN">
                <a:solidFill>
                  <a:srgbClr val="0070C0"/>
                </a:solidFill>
              </a:rPr>
              <a:t>全局</a:t>
            </a:r>
            <a:r>
              <a:rPr lang="zh-CN" altLang="zh-CN"/>
              <a:t>（整个软件视图）的流特征。</a:t>
            </a:r>
            <a:endParaRPr lang="en-US" altLang="zh-CN"/>
          </a:p>
          <a:p>
            <a:pPr lvl="1" eaLnBrk="1" hangingPunct="1"/>
            <a:r>
              <a:rPr lang="zh-CN" altLang="zh-CN"/>
              <a:t>隔离出变换流和事务流的局部区域，用于改进前面导出的程序体系结构。</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idx="4294967295"/>
          </p:nvPr>
        </p:nvSpPr>
        <p:spPr/>
        <p:txBody>
          <a:bodyPr/>
          <a:lstStyle/>
          <a:p>
            <a:pPr eaLnBrk="1" hangingPunct="1"/>
            <a:r>
              <a:rPr lang="en-US" altLang="zh-CN"/>
              <a:t>8.6.3 </a:t>
            </a:r>
            <a:r>
              <a:rPr lang="zh-CN" altLang="zh-CN"/>
              <a:t>变换映射（续）</a:t>
            </a:r>
          </a:p>
        </p:txBody>
      </p:sp>
      <p:sp>
        <p:nvSpPr>
          <p:cNvPr id="66563" name="内容占位符 2"/>
          <p:cNvSpPr>
            <a:spLocks noGrp="1"/>
          </p:cNvSpPr>
          <p:nvPr>
            <p:ph idx="4294967295"/>
          </p:nvPr>
        </p:nvSpPr>
        <p:spPr/>
        <p:txBody>
          <a:bodyPr/>
          <a:lstStyle/>
          <a:p>
            <a:pPr eaLnBrk="1" hangingPunct="1"/>
            <a:r>
              <a:rPr lang="zh-CN" altLang="zh-CN">
                <a:solidFill>
                  <a:srgbClr val="FF0000"/>
                </a:solidFill>
              </a:rPr>
              <a:t>步骤</a:t>
            </a:r>
            <a:r>
              <a:rPr lang="en-US" altLang="zh-CN">
                <a:solidFill>
                  <a:srgbClr val="FF0000"/>
                </a:solidFill>
              </a:rPr>
              <a:t>4</a:t>
            </a:r>
            <a:r>
              <a:rPr lang="zh-CN" altLang="zh-CN">
                <a:solidFill>
                  <a:srgbClr val="FF0000"/>
                </a:solidFill>
              </a:rPr>
              <a:t>：通过确定输入和输出流的边界，分离出变换中心。</a:t>
            </a:r>
            <a:endParaRPr lang="en-US" altLang="zh-CN">
              <a:solidFill>
                <a:srgbClr val="FF0000"/>
              </a:solidFill>
            </a:endParaRPr>
          </a:p>
          <a:p>
            <a:pPr lvl="1" eaLnBrk="1" hangingPunct="1"/>
            <a:r>
              <a:rPr lang="zh-CN" altLang="zh-CN"/>
              <a:t>不同的流边界选择将导致不同的设计方案。</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p:txBody>
          <a:bodyPr/>
          <a:lstStyle/>
          <a:p>
            <a:pPr eaLnBrk="1" hangingPunct="1"/>
            <a:endParaRPr lang="zh-CN" altLang="zh-CN"/>
          </a:p>
        </p:txBody>
      </p:sp>
      <p:sp>
        <p:nvSpPr>
          <p:cNvPr id="67587" name="内容占位符 2"/>
          <p:cNvSpPr>
            <a:spLocks noGrp="1"/>
          </p:cNvSpPr>
          <p:nvPr>
            <p:ph idx="4294967295"/>
          </p:nvPr>
        </p:nvSpPr>
        <p:spPr/>
        <p:txBody>
          <a:bodyPr/>
          <a:lstStyle/>
          <a:p>
            <a:pPr eaLnBrk="1" hangingPunct="1"/>
            <a:endParaRPr lang="zh-CN" altLang="zh-CN"/>
          </a:p>
        </p:txBody>
      </p:sp>
      <p:pic>
        <p:nvPicPr>
          <p:cNvPr id="675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275"/>
            <a:ext cx="9144000" cy="630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idx="4294967295"/>
          </p:nvPr>
        </p:nvSpPr>
        <p:spPr/>
        <p:txBody>
          <a:bodyPr/>
          <a:lstStyle/>
          <a:p>
            <a:pPr eaLnBrk="1" hangingPunct="1"/>
            <a:r>
              <a:rPr lang="en-US" altLang="zh-CN"/>
              <a:t>8.6.3 </a:t>
            </a:r>
            <a:r>
              <a:rPr lang="zh-CN" altLang="zh-CN"/>
              <a:t>变换映射（续）</a:t>
            </a:r>
          </a:p>
        </p:txBody>
      </p:sp>
      <p:sp>
        <p:nvSpPr>
          <p:cNvPr id="68611" name="内容占位符 2"/>
          <p:cNvSpPr>
            <a:spLocks noGrp="1"/>
          </p:cNvSpPr>
          <p:nvPr>
            <p:ph idx="4294967295"/>
          </p:nvPr>
        </p:nvSpPr>
        <p:spPr/>
        <p:txBody>
          <a:bodyPr/>
          <a:lstStyle/>
          <a:p>
            <a:pPr eaLnBrk="1" hangingPunct="1"/>
            <a:r>
              <a:rPr lang="zh-CN" altLang="zh-CN">
                <a:solidFill>
                  <a:srgbClr val="FF0000"/>
                </a:solidFill>
              </a:rPr>
              <a:t>步骤</a:t>
            </a:r>
            <a:r>
              <a:rPr lang="en-US" altLang="zh-CN">
                <a:solidFill>
                  <a:srgbClr val="FF0000"/>
                </a:solidFill>
              </a:rPr>
              <a:t>5</a:t>
            </a:r>
            <a:r>
              <a:rPr lang="zh-CN" altLang="zh-CN">
                <a:solidFill>
                  <a:srgbClr val="FF0000"/>
                </a:solidFill>
              </a:rPr>
              <a:t>：完成第一级分解</a:t>
            </a:r>
            <a:endParaRPr lang="en-US" altLang="zh-CN">
              <a:solidFill>
                <a:srgbClr val="FF0000"/>
              </a:solidFill>
            </a:endParaRPr>
          </a:p>
          <a:p>
            <a:pPr lvl="1" eaLnBrk="1" hangingPunct="1"/>
            <a:r>
              <a:rPr lang="zh-CN" altLang="zh-CN"/>
              <a:t>分解的作用是得到一个程序结构，其中：</a:t>
            </a:r>
            <a:endParaRPr lang="en-US" altLang="zh-CN"/>
          </a:p>
          <a:p>
            <a:pPr lvl="2" eaLnBrk="1" hangingPunct="1"/>
            <a:r>
              <a:rPr lang="zh-CN" altLang="zh-CN">
                <a:solidFill>
                  <a:srgbClr val="0070C0"/>
                </a:solidFill>
              </a:rPr>
              <a:t>顶层</a:t>
            </a:r>
            <a:r>
              <a:rPr lang="zh-CN" altLang="zh-CN"/>
              <a:t>模块做决策</a:t>
            </a:r>
            <a:endParaRPr lang="en-US" altLang="zh-CN"/>
          </a:p>
          <a:p>
            <a:pPr lvl="2" eaLnBrk="1" hangingPunct="1"/>
            <a:r>
              <a:rPr lang="zh-CN" altLang="zh-CN">
                <a:solidFill>
                  <a:srgbClr val="0070C0"/>
                </a:solidFill>
              </a:rPr>
              <a:t>低层</a:t>
            </a:r>
            <a:r>
              <a:rPr lang="zh-CN" altLang="zh-CN"/>
              <a:t>模块完成大多数输入、计算和输出工作</a:t>
            </a:r>
            <a:endParaRPr lang="en-US" altLang="zh-CN"/>
          </a:p>
          <a:p>
            <a:pPr lvl="2" eaLnBrk="1" hangingPunct="1"/>
            <a:r>
              <a:rPr lang="zh-CN" altLang="zh-CN">
                <a:solidFill>
                  <a:srgbClr val="0070C0"/>
                </a:solidFill>
              </a:rPr>
              <a:t>中层</a:t>
            </a:r>
            <a:r>
              <a:rPr lang="zh-CN" altLang="zh-CN"/>
              <a:t>模块既完成一部分控制，又完成适量的工作。</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idx="4294967295"/>
          </p:nvPr>
        </p:nvSpPr>
        <p:spPr/>
        <p:txBody>
          <a:bodyPr/>
          <a:lstStyle/>
          <a:p>
            <a:pPr eaLnBrk="1" hangingPunct="1"/>
            <a:endParaRPr lang="zh-CN" altLang="zh-CN"/>
          </a:p>
        </p:txBody>
      </p:sp>
      <p:sp>
        <p:nvSpPr>
          <p:cNvPr id="69635" name="内容占位符 2"/>
          <p:cNvSpPr>
            <a:spLocks noGrp="1"/>
          </p:cNvSpPr>
          <p:nvPr>
            <p:ph idx="4294967295"/>
          </p:nvPr>
        </p:nvSpPr>
        <p:spPr/>
        <p:txBody>
          <a:bodyPr/>
          <a:lstStyle/>
          <a:p>
            <a:pPr eaLnBrk="1" hangingPunct="1"/>
            <a:endParaRPr lang="zh-CN" altLang="zh-CN"/>
          </a:p>
        </p:txBody>
      </p:sp>
      <p:pic>
        <p:nvPicPr>
          <p:cNvPr id="696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298450"/>
            <a:ext cx="9161463" cy="626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idx="4294967295"/>
          </p:nvPr>
        </p:nvSpPr>
        <p:spPr/>
        <p:txBody>
          <a:bodyPr/>
          <a:lstStyle/>
          <a:p>
            <a:endParaRPr lang="zh-CN" altLang="zh-CN"/>
          </a:p>
        </p:txBody>
      </p:sp>
      <p:sp>
        <p:nvSpPr>
          <p:cNvPr id="70659" name="内容占位符 2"/>
          <p:cNvSpPr>
            <a:spLocks noGrp="1"/>
          </p:cNvSpPr>
          <p:nvPr>
            <p:ph idx="4294967295"/>
          </p:nvPr>
        </p:nvSpPr>
        <p:spPr/>
        <p:txBody>
          <a:bodyPr/>
          <a:lstStyle/>
          <a:p>
            <a:endParaRPr lang="zh-CN" altLang="zh-CN"/>
          </a:p>
        </p:txBody>
      </p:sp>
      <p:pic>
        <p:nvPicPr>
          <p:cNvPr id="70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0"/>
            <a:ext cx="669607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4005263"/>
            <a:ext cx="5113337"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idx="4294967295"/>
          </p:nvPr>
        </p:nvSpPr>
        <p:spPr/>
        <p:txBody>
          <a:bodyPr/>
          <a:lstStyle/>
          <a:p>
            <a:pPr eaLnBrk="1" hangingPunct="1"/>
            <a:endParaRPr lang="zh-CN" altLang="zh-CN"/>
          </a:p>
        </p:txBody>
      </p:sp>
      <p:sp>
        <p:nvSpPr>
          <p:cNvPr id="71683" name="内容占位符 2"/>
          <p:cNvSpPr>
            <a:spLocks noGrp="1"/>
          </p:cNvSpPr>
          <p:nvPr>
            <p:ph idx="4294967295"/>
          </p:nvPr>
        </p:nvSpPr>
        <p:spPr/>
        <p:txBody>
          <a:bodyPr/>
          <a:lstStyle/>
          <a:p>
            <a:pPr eaLnBrk="1" hangingPunct="1"/>
            <a:endParaRPr lang="zh-CN" altLang="zh-CN"/>
          </a:p>
        </p:txBody>
      </p:sp>
      <p:pic>
        <p:nvPicPr>
          <p:cNvPr id="716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3"/>
            <a:ext cx="7500938" cy="6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p:txBody>
          <a:bodyPr/>
          <a:lstStyle/>
          <a:p>
            <a:pPr eaLnBrk="1" hangingPunct="1"/>
            <a:r>
              <a:rPr lang="en-US" altLang="zh-CN">
                <a:latin typeface="宋体" panose="02010600030101010101" pitchFamily="2" charset="-122"/>
              </a:rPr>
              <a:t>8.1 </a:t>
            </a:r>
            <a:r>
              <a:rPr lang="zh-CN" altLang="zh-CN">
                <a:latin typeface="宋体" panose="02010600030101010101" pitchFamily="2" charset="-122"/>
              </a:rPr>
              <a:t>软件体系结构（续）</a:t>
            </a:r>
            <a:endParaRPr lang="zh-CN" altLang="zh-CN"/>
          </a:p>
        </p:txBody>
      </p:sp>
      <p:sp>
        <p:nvSpPr>
          <p:cNvPr id="10243" name="内容占位符 2"/>
          <p:cNvSpPr>
            <a:spLocks noGrp="1"/>
          </p:cNvSpPr>
          <p:nvPr>
            <p:ph idx="4294967295"/>
          </p:nvPr>
        </p:nvSpPr>
        <p:spPr/>
        <p:txBody>
          <a:bodyPr/>
          <a:lstStyle/>
          <a:p>
            <a:pPr eaLnBrk="1" hangingPunct="1"/>
            <a:r>
              <a:rPr lang="zh-CN" altLang="zh-CN">
                <a:latin typeface="宋体" panose="02010600030101010101" pitchFamily="2" charset="-122"/>
              </a:rPr>
              <a:t>凭借体系结构图，软件开发人员可以：</a:t>
            </a:r>
            <a:endParaRPr lang="en-US" altLang="zh-CN">
              <a:latin typeface="宋体" panose="02010600030101010101" pitchFamily="2" charset="-122"/>
            </a:endParaRPr>
          </a:p>
          <a:p>
            <a:pPr lvl="1" eaLnBrk="1" hangingPunct="1"/>
            <a:r>
              <a:rPr lang="zh-CN" altLang="zh-CN">
                <a:latin typeface="宋体" panose="02010600030101010101" pitchFamily="2" charset="-122"/>
              </a:rPr>
              <a:t>分析设计能否完全满足需求</a:t>
            </a:r>
            <a:endParaRPr lang="en-US" altLang="zh-CN">
              <a:latin typeface="宋体" panose="02010600030101010101" pitchFamily="2" charset="-122"/>
            </a:endParaRPr>
          </a:p>
          <a:p>
            <a:pPr lvl="1" eaLnBrk="1" hangingPunct="1"/>
            <a:r>
              <a:rPr lang="zh-CN" altLang="zh-CN">
                <a:latin typeface="宋体" panose="02010600030101010101" pitchFamily="2" charset="-122"/>
              </a:rPr>
              <a:t>为设计中某些方面的变更提供指导</a:t>
            </a:r>
            <a:endParaRPr lang="en-US" altLang="zh-CN">
              <a:latin typeface="宋体" panose="02010600030101010101" pitchFamily="2" charset="-122"/>
            </a:endParaRPr>
          </a:p>
          <a:p>
            <a:pPr lvl="1" eaLnBrk="1" hangingPunct="1"/>
            <a:r>
              <a:rPr lang="zh-CN" altLang="zh-CN">
                <a:latin typeface="宋体" panose="02010600030101010101" pitchFamily="2" charset="-122"/>
              </a:rPr>
              <a:t>降低由于软件构造不合理带来的风险</a:t>
            </a:r>
          </a:p>
          <a:p>
            <a:pPr eaLnBrk="1" hangingPunct="1"/>
            <a:endParaRPr lang="zh-CN"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idx="4294967295"/>
          </p:nvPr>
        </p:nvSpPr>
        <p:spPr/>
        <p:txBody>
          <a:bodyPr/>
          <a:lstStyle/>
          <a:p>
            <a:pPr eaLnBrk="1" hangingPunct="1"/>
            <a:r>
              <a:rPr lang="en-US" altLang="zh-CN"/>
              <a:t>8.6.3 </a:t>
            </a:r>
            <a:r>
              <a:rPr lang="zh-CN" altLang="zh-CN"/>
              <a:t>变换映射（续）</a:t>
            </a:r>
          </a:p>
        </p:txBody>
      </p:sp>
      <p:sp>
        <p:nvSpPr>
          <p:cNvPr id="72707" name="内容占位符 2"/>
          <p:cNvSpPr>
            <a:spLocks noGrp="1"/>
          </p:cNvSpPr>
          <p:nvPr>
            <p:ph idx="4294967295"/>
          </p:nvPr>
        </p:nvSpPr>
        <p:spPr/>
        <p:txBody>
          <a:bodyPr/>
          <a:lstStyle/>
          <a:p>
            <a:pPr eaLnBrk="1" hangingPunct="1"/>
            <a:r>
              <a:rPr lang="zh-CN" altLang="zh-CN">
                <a:solidFill>
                  <a:srgbClr val="FF0000"/>
                </a:solidFill>
              </a:rPr>
              <a:t>步骤</a:t>
            </a:r>
            <a:r>
              <a:rPr lang="en-US" altLang="zh-CN">
                <a:solidFill>
                  <a:srgbClr val="FF0000"/>
                </a:solidFill>
              </a:rPr>
              <a:t>6</a:t>
            </a:r>
            <a:r>
              <a:rPr lang="zh-CN" altLang="zh-CN">
                <a:solidFill>
                  <a:srgbClr val="FF0000"/>
                </a:solidFill>
              </a:rPr>
              <a:t>：完成第二级分解</a:t>
            </a:r>
            <a:endParaRPr lang="en-US" altLang="zh-CN">
              <a:solidFill>
                <a:srgbClr val="FF0000"/>
              </a:solidFill>
            </a:endParaRPr>
          </a:p>
          <a:p>
            <a:pPr lvl="1" eaLnBrk="1" hangingPunct="1"/>
            <a:r>
              <a:rPr lang="zh-CN" altLang="zh-CN"/>
              <a:t>将ＤＦＤ中的每个变换（泡泡）映射到程序结构中的相应模块。</a:t>
            </a:r>
            <a:endParaRPr lang="en-US" altLang="zh-CN"/>
          </a:p>
          <a:p>
            <a:pPr lvl="1" eaLnBrk="1" hangingPunct="1"/>
            <a:endParaRPr lang="zh-CN"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idx="4294967295"/>
          </p:nvPr>
        </p:nvSpPr>
        <p:spPr/>
        <p:txBody>
          <a:bodyPr/>
          <a:lstStyle/>
          <a:p>
            <a:endParaRPr lang="zh-CN" altLang="zh-CN"/>
          </a:p>
        </p:txBody>
      </p:sp>
      <p:sp>
        <p:nvSpPr>
          <p:cNvPr id="73731" name="内容占位符 2"/>
          <p:cNvSpPr>
            <a:spLocks noGrp="1"/>
          </p:cNvSpPr>
          <p:nvPr>
            <p:ph idx="4294967295"/>
          </p:nvPr>
        </p:nvSpPr>
        <p:spPr/>
        <p:txBody>
          <a:bodyPr/>
          <a:lstStyle/>
          <a:p>
            <a:endParaRPr lang="zh-CN" altLang="zh-CN"/>
          </a:p>
        </p:txBody>
      </p:sp>
      <p:pic>
        <p:nvPicPr>
          <p:cNvPr id="737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20713"/>
            <a:ext cx="8075612" cy="559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idx="4294967295"/>
          </p:nvPr>
        </p:nvSpPr>
        <p:spPr/>
        <p:txBody>
          <a:bodyPr/>
          <a:lstStyle/>
          <a:p>
            <a:pPr eaLnBrk="1" hangingPunct="1"/>
            <a:endParaRPr lang="zh-CN" altLang="zh-CN"/>
          </a:p>
        </p:txBody>
      </p:sp>
      <p:sp>
        <p:nvSpPr>
          <p:cNvPr id="74755" name="内容占位符 2"/>
          <p:cNvSpPr>
            <a:spLocks noGrp="1"/>
          </p:cNvSpPr>
          <p:nvPr>
            <p:ph idx="4294967295"/>
          </p:nvPr>
        </p:nvSpPr>
        <p:spPr/>
        <p:txBody>
          <a:bodyPr/>
          <a:lstStyle/>
          <a:p>
            <a:pPr eaLnBrk="1" hangingPunct="1"/>
            <a:endParaRPr lang="zh-CN" altLang="zh-CN"/>
          </a:p>
        </p:txBody>
      </p:sp>
      <p:pic>
        <p:nvPicPr>
          <p:cNvPr id="747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175"/>
            <a:ext cx="65532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Box 4"/>
          <p:cNvSpPr txBox="1">
            <a:spLocks noChangeArrowheads="1"/>
          </p:cNvSpPr>
          <p:nvPr/>
        </p:nvSpPr>
        <p:spPr bwMode="auto">
          <a:xfrm>
            <a:off x="0" y="0"/>
            <a:ext cx="1262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2800">
                <a:solidFill>
                  <a:srgbClr val="FF0000"/>
                </a:solidFill>
              </a:rPr>
              <a:t>变换型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idx="4294967295"/>
          </p:nvPr>
        </p:nvSpPr>
        <p:spPr/>
        <p:txBody>
          <a:bodyPr/>
          <a:lstStyle/>
          <a:p>
            <a:pPr eaLnBrk="1" hangingPunct="1"/>
            <a:endParaRPr lang="zh-CN" altLang="zh-CN"/>
          </a:p>
        </p:txBody>
      </p:sp>
      <p:sp>
        <p:nvSpPr>
          <p:cNvPr id="75779" name="内容占位符 2"/>
          <p:cNvSpPr>
            <a:spLocks noGrp="1"/>
          </p:cNvSpPr>
          <p:nvPr>
            <p:ph idx="4294967295"/>
          </p:nvPr>
        </p:nvSpPr>
        <p:spPr/>
        <p:txBody>
          <a:bodyPr/>
          <a:lstStyle/>
          <a:p>
            <a:pPr eaLnBrk="1" hangingPunct="1"/>
            <a:endParaRPr lang="zh-CN" altLang="zh-CN"/>
          </a:p>
        </p:txBody>
      </p:sp>
      <p:pic>
        <p:nvPicPr>
          <p:cNvPr id="757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082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Box 4"/>
          <p:cNvSpPr txBox="1">
            <a:spLocks noChangeArrowheads="1"/>
          </p:cNvSpPr>
          <p:nvPr/>
        </p:nvSpPr>
        <p:spPr bwMode="auto">
          <a:xfrm>
            <a:off x="0" y="0"/>
            <a:ext cx="1262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2800">
                <a:solidFill>
                  <a:srgbClr val="FF0000"/>
                </a:solidFill>
              </a:rPr>
              <a:t>变换型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idx="4294967295"/>
          </p:nvPr>
        </p:nvSpPr>
        <p:spPr/>
        <p:txBody>
          <a:bodyPr/>
          <a:lstStyle/>
          <a:p>
            <a:pPr eaLnBrk="1" hangingPunct="1"/>
            <a:r>
              <a:rPr lang="en-US" altLang="zh-CN"/>
              <a:t>8.6.3 </a:t>
            </a:r>
            <a:r>
              <a:rPr lang="zh-CN" altLang="zh-CN"/>
              <a:t>变换映射（续）</a:t>
            </a:r>
          </a:p>
        </p:txBody>
      </p:sp>
      <p:sp>
        <p:nvSpPr>
          <p:cNvPr id="76803" name="内容占位符 2"/>
          <p:cNvSpPr>
            <a:spLocks noGrp="1"/>
          </p:cNvSpPr>
          <p:nvPr>
            <p:ph idx="4294967295"/>
          </p:nvPr>
        </p:nvSpPr>
        <p:spPr/>
        <p:txBody>
          <a:bodyPr/>
          <a:lstStyle/>
          <a:p>
            <a:pPr eaLnBrk="1" hangingPunct="1"/>
            <a:r>
              <a:rPr lang="zh-CN" altLang="zh-CN">
                <a:solidFill>
                  <a:srgbClr val="FF0000"/>
                </a:solidFill>
              </a:rPr>
              <a:t>步骤</a:t>
            </a:r>
            <a:r>
              <a:rPr lang="en-US" altLang="zh-CN">
                <a:solidFill>
                  <a:srgbClr val="FF0000"/>
                </a:solidFill>
              </a:rPr>
              <a:t>7</a:t>
            </a:r>
            <a:r>
              <a:rPr lang="zh-CN" altLang="zh-CN">
                <a:solidFill>
                  <a:srgbClr val="FF0000"/>
                </a:solidFill>
              </a:rPr>
              <a:t>：使用提高软件质量的设计启发式方法，精化每一次迭代得到的体系结构</a:t>
            </a:r>
            <a:endParaRPr lang="en-US" altLang="zh-CN">
              <a:solidFill>
                <a:srgbClr val="FF0000"/>
              </a:solidFill>
            </a:endParaRPr>
          </a:p>
          <a:p>
            <a:pPr lvl="1" eaLnBrk="1" hangingPunct="1"/>
            <a:r>
              <a:rPr lang="zh-CN" altLang="zh-CN"/>
              <a:t>对构件“</a:t>
            </a:r>
            <a:r>
              <a:rPr lang="zh-CN" altLang="zh-CN">
                <a:solidFill>
                  <a:srgbClr val="0070C0"/>
                </a:solidFill>
              </a:rPr>
              <a:t>外爆</a:t>
            </a:r>
            <a:r>
              <a:rPr lang="zh-CN" altLang="zh-CN"/>
              <a:t>”或“</a:t>
            </a:r>
            <a:r>
              <a:rPr lang="zh-CN" altLang="zh-CN">
                <a:solidFill>
                  <a:srgbClr val="0070C0"/>
                </a:solidFill>
              </a:rPr>
              <a:t>内爆</a:t>
            </a:r>
            <a:r>
              <a:rPr lang="zh-CN" altLang="zh-CN"/>
              <a:t>”，可以得到合理分解、好的内聚性、低的耦合性，最重要的是获得易于实现、可系统性测试和易于维护的程序结构。</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idx="4294967295"/>
          </p:nvPr>
        </p:nvSpPr>
        <p:spPr/>
        <p:txBody>
          <a:bodyPr/>
          <a:lstStyle/>
          <a:p>
            <a:pPr eaLnBrk="1" hangingPunct="1"/>
            <a:endParaRPr lang="zh-CN" altLang="zh-CN"/>
          </a:p>
        </p:txBody>
      </p:sp>
      <p:sp>
        <p:nvSpPr>
          <p:cNvPr id="77827" name="内容占位符 2"/>
          <p:cNvSpPr>
            <a:spLocks noGrp="1"/>
          </p:cNvSpPr>
          <p:nvPr>
            <p:ph idx="4294967295"/>
          </p:nvPr>
        </p:nvSpPr>
        <p:spPr/>
        <p:txBody>
          <a:bodyPr/>
          <a:lstStyle/>
          <a:p>
            <a:pPr eaLnBrk="1" hangingPunct="1"/>
            <a:endParaRPr lang="zh-CN" altLang="zh-CN"/>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7188"/>
            <a:ext cx="9247188"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p:txBody>
          <a:bodyPr/>
          <a:lstStyle/>
          <a:p>
            <a:pPr eaLnBrk="1" hangingPunct="1"/>
            <a:r>
              <a:rPr lang="en-US" altLang="zh-CN"/>
              <a:t>8.6.4 </a:t>
            </a:r>
            <a:r>
              <a:rPr lang="zh-CN" altLang="zh-CN"/>
              <a:t>事务映射</a:t>
            </a:r>
          </a:p>
        </p:txBody>
      </p:sp>
      <p:sp>
        <p:nvSpPr>
          <p:cNvPr id="78851" name="内容占位符 2"/>
          <p:cNvSpPr>
            <a:spLocks noGrp="1"/>
          </p:cNvSpPr>
          <p:nvPr>
            <p:ph idx="4294967295"/>
          </p:nvPr>
        </p:nvSpPr>
        <p:spPr/>
        <p:txBody>
          <a:bodyPr/>
          <a:lstStyle/>
          <a:p>
            <a:pPr eaLnBrk="1" hangingPunct="1"/>
            <a:r>
              <a:rPr lang="zh-CN" altLang="zh-CN" sz="2800"/>
              <a:t>考虑将事务映射到体系结构的设计步骤：</a:t>
            </a:r>
            <a:endParaRPr lang="en-US" altLang="zh-CN" sz="2800"/>
          </a:p>
          <a:p>
            <a:pPr lvl="1" eaLnBrk="1" hangingPunct="1"/>
            <a:r>
              <a:rPr lang="zh-CN" altLang="zh-CN" sz="2400">
                <a:solidFill>
                  <a:srgbClr val="FF0000"/>
                </a:solidFill>
              </a:rPr>
              <a:t>步骤</a:t>
            </a:r>
            <a:r>
              <a:rPr lang="en-US" altLang="zh-CN" sz="2400">
                <a:solidFill>
                  <a:srgbClr val="FF0000"/>
                </a:solidFill>
              </a:rPr>
              <a:t>1</a:t>
            </a:r>
            <a:r>
              <a:rPr lang="zh-CN" altLang="zh-CN" sz="2400">
                <a:solidFill>
                  <a:srgbClr val="FF0000"/>
                </a:solidFill>
              </a:rPr>
              <a:t>：</a:t>
            </a:r>
            <a:r>
              <a:rPr lang="zh-CN" altLang="zh-CN" sz="2400"/>
              <a:t>评审基本系统模型</a:t>
            </a:r>
            <a:endParaRPr lang="en-US" altLang="zh-CN" sz="2400"/>
          </a:p>
          <a:p>
            <a:pPr lvl="1" eaLnBrk="1" hangingPunct="1"/>
            <a:r>
              <a:rPr lang="zh-CN" altLang="zh-CN" sz="2400">
                <a:solidFill>
                  <a:srgbClr val="FF0000"/>
                </a:solidFill>
              </a:rPr>
              <a:t>步骤</a:t>
            </a:r>
            <a:r>
              <a:rPr lang="en-US" altLang="zh-CN" sz="2400">
                <a:solidFill>
                  <a:srgbClr val="FF0000"/>
                </a:solidFill>
              </a:rPr>
              <a:t>2</a:t>
            </a:r>
            <a:r>
              <a:rPr lang="zh-CN" altLang="zh-CN" sz="2400">
                <a:solidFill>
                  <a:srgbClr val="FF0000"/>
                </a:solidFill>
              </a:rPr>
              <a:t>：</a:t>
            </a:r>
            <a:r>
              <a:rPr lang="zh-CN" altLang="zh-CN" sz="2400"/>
              <a:t>评审和精化软件的数据流图</a:t>
            </a:r>
            <a:endParaRPr lang="en-US" altLang="zh-CN" sz="2400"/>
          </a:p>
          <a:p>
            <a:pPr lvl="1" eaLnBrk="1" hangingPunct="1"/>
            <a:r>
              <a:rPr lang="zh-CN" altLang="zh-CN" sz="2400">
                <a:solidFill>
                  <a:srgbClr val="FF0000"/>
                </a:solidFill>
              </a:rPr>
              <a:t>步骤</a:t>
            </a:r>
            <a:r>
              <a:rPr lang="en-US" altLang="zh-CN" sz="2400">
                <a:solidFill>
                  <a:srgbClr val="FF0000"/>
                </a:solidFill>
              </a:rPr>
              <a:t>3</a:t>
            </a:r>
            <a:r>
              <a:rPr lang="zh-CN" altLang="zh-CN" sz="2400">
                <a:solidFill>
                  <a:srgbClr val="FF0000"/>
                </a:solidFill>
              </a:rPr>
              <a:t>：</a:t>
            </a:r>
            <a:r>
              <a:rPr lang="zh-CN" altLang="zh-CN" sz="2400"/>
              <a:t>确定</a:t>
            </a:r>
            <a:r>
              <a:rPr lang="en-US" altLang="zh-CN" sz="2400"/>
              <a:t>DFD</a:t>
            </a:r>
            <a:r>
              <a:rPr lang="zh-CN" altLang="zh-CN" sz="2400"/>
              <a:t>是否含有变换流或事务流特征</a:t>
            </a:r>
            <a:endParaRPr lang="en-US" altLang="zh-CN" sz="2400"/>
          </a:p>
          <a:p>
            <a:pPr lvl="1" eaLnBrk="1" hangingPunct="1"/>
            <a:r>
              <a:rPr lang="zh-CN" altLang="zh-CN" sz="2400">
                <a:solidFill>
                  <a:srgbClr val="FF0000"/>
                </a:solidFill>
              </a:rPr>
              <a:t>步骤</a:t>
            </a:r>
            <a:r>
              <a:rPr lang="en-US" altLang="zh-CN" sz="2400">
                <a:solidFill>
                  <a:srgbClr val="FF0000"/>
                </a:solidFill>
              </a:rPr>
              <a:t>4</a:t>
            </a:r>
            <a:r>
              <a:rPr lang="zh-CN" altLang="zh-CN" sz="2400">
                <a:solidFill>
                  <a:srgbClr val="FF0000"/>
                </a:solidFill>
              </a:rPr>
              <a:t>：</a:t>
            </a:r>
            <a:r>
              <a:rPr lang="zh-CN" altLang="zh-CN" sz="2400"/>
              <a:t>标识</a:t>
            </a:r>
            <a:r>
              <a:rPr lang="zh-CN" altLang="zh-CN" sz="2400">
                <a:solidFill>
                  <a:srgbClr val="0070C0"/>
                </a:solidFill>
              </a:rPr>
              <a:t>事务中心</a:t>
            </a:r>
            <a:r>
              <a:rPr lang="zh-CN" altLang="zh-CN" sz="2400"/>
              <a:t>和每条动作路径上的流特征</a:t>
            </a:r>
            <a:endParaRPr lang="en-US" altLang="zh-CN" sz="2400"/>
          </a:p>
          <a:p>
            <a:pPr lvl="1" eaLnBrk="1" hangingPunct="1"/>
            <a:r>
              <a:rPr lang="zh-CN" altLang="zh-CN" sz="2400">
                <a:solidFill>
                  <a:srgbClr val="FF0000"/>
                </a:solidFill>
              </a:rPr>
              <a:t>步骤</a:t>
            </a:r>
            <a:r>
              <a:rPr lang="en-US" altLang="zh-CN" sz="2400">
                <a:solidFill>
                  <a:srgbClr val="FF0000"/>
                </a:solidFill>
              </a:rPr>
              <a:t>5</a:t>
            </a:r>
            <a:r>
              <a:rPr lang="zh-CN" altLang="zh-CN" sz="2400">
                <a:solidFill>
                  <a:srgbClr val="FF0000"/>
                </a:solidFill>
              </a:rPr>
              <a:t>：</a:t>
            </a:r>
            <a:r>
              <a:rPr lang="zh-CN" altLang="zh-CN" sz="2400"/>
              <a:t>将</a:t>
            </a:r>
            <a:r>
              <a:rPr lang="en-US" altLang="zh-CN" sz="2400"/>
              <a:t>DFD</a:t>
            </a:r>
            <a:r>
              <a:rPr lang="zh-CN" altLang="zh-CN" sz="2400"/>
              <a:t>映射到一个适合于进行事务处理的程序结构上。</a:t>
            </a:r>
            <a:r>
              <a:rPr lang="zh-CN" altLang="zh-CN" sz="2400">
                <a:solidFill>
                  <a:srgbClr val="0070C0"/>
                </a:solidFill>
              </a:rPr>
              <a:t>（输入和调度分支）</a:t>
            </a:r>
            <a:endParaRPr lang="en-US" altLang="zh-CN" sz="2400">
              <a:solidFill>
                <a:srgbClr val="0070C0"/>
              </a:solidFill>
            </a:endParaRPr>
          </a:p>
          <a:p>
            <a:pPr lvl="1" eaLnBrk="1" hangingPunct="1"/>
            <a:endParaRPr lang="en-US" altLang="zh-CN">
              <a:solidFill>
                <a:srgbClr val="FF0000"/>
              </a:solidFill>
            </a:endParaRPr>
          </a:p>
          <a:p>
            <a:pPr lvl="1" eaLnBrk="1" hangingPunct="1"/>
            <a:endParaRPr lang="en-US" altLang="zh-CN">
              <a:solidFill>
                <a:srgbClr val="FF0000"/>
              </a:solidFill>
            </a:endParaRPr>
          </a:p>
          <a:p>
            <a:pPr lvl="1" eaLnBrk="1" hangingPunct="1"/>
            <a:endParaRPr lang="zh-CN" altLang="zh-CN">
              <a:solidFill>
                <a:srgbClr val="FF0000"/>
              </a:solidFill>
            </a:endParaRPr>
          </a:p>
          <a:p>
            <a:pPr lvl="1" eaLnBrk="1" hangingPunct="1"/>
            <a:endParaRPr lang="en-US" altLang="zh-CN">
              <a:solidFill>
                <a:srgbClr val="FF0000"/>
              </a:solidFill>
            </a:endParaRPr>
          </a:p>
          <a:p>
            <a:pPr lvl="1" eaLnBrk="1" hangingPunct="1"/>
            <a:endParaRPr lang="en-US" altLang="zh-CN"/>
          </a:p>
          <a:p>
            <a:pPr lvl="1" eaLnBrk="1" hangingPunct="1">
              <a:buFontTx/>
              <a:buAutoNum type="arabicPeriod"/>
            </a:pPr>
            <a:endParaRPr lang="zh-CN"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p:txBody>
          <a:bodyPr/>
          <a:lstStyle/>
          <a:p>
            <a:pPr eaLnBrk="1" hangingPunct="1"/>
            <a:endParaRPr lang="zh-CN" altLang="zh-CN"/>
          </a:p>
        </p:txBody>
      </p:sp>
      <p:sp>
        <p:nvSpPr>
          <p:cNvPr id="79875" name="内容占位符 2"/>
          <p:cNvSpPr>
            <a:spLocks noGrp="1"/>
          </p:cNvSpPr>
          <p:nvPr>
            <p:ph idx="4294967295"/>
          </p:nvPr>
        </p:nvSpPr>
        <p:spPr/>
        <p:txBody>
          <a:bodyPr/>
          <a:lstStyle/>
          <a:p>
            <a:pPr eaLnBrk="1" hangingPunct="1"/>
            <a:endParaRPr lang="zh-CN" altLang="zh-CN"/>
          </a:p>
        </p:txBody>
      </p:sp>
      <p:pic>
        <p:nvPicPr>
          <p:cNvPr id="798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6146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矩形 4"/>
          <p:cNvSpPr>
            <a:spLocks noChangeArrowheads="1"/>
          </p:cNvSpPr>
          <p:nvPr/>
        </p:nvSpPr>
        <p:spPr bwMode="auto">
          <a:xfrm>
            <a:off x="4211638" y="5589588"/>
            <a:ext cx="49323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2400"/>
              <a:t>大型系统</a:t>
            </a:r>
            <a:r>
              <a:rPr lang="en-US" altLang="zh-CN" sz="2400" b="1"/>
              <a:t>DFD</a:t>
            </a:r>
            <a:r>
              <a:rPr lang="zh-CN" altLang="zh-CN" sz="2400" b="1"/>
              <a:t>中</a:t>
            </a:r>
            <a:r>
              <a:rPr lang="en-US" altLang="zh-CN" sz="2400" b="1"/>
              <a:t>, </a:t>
            </a:r>
            <a:r>
              <a:rPr lang="zh-CN" altLang="zh-CN" sz="2400" b="1"/>
              <a:t>变换型和事务型</a:t>
            </a:r>
          </a:p>
          <a:p>
            <a:pPr eaLnBrk="1" hangingPunct="1">
              <a:lnSpc>
                <a:spcPct val="100000"/>
              </a:lnSpc>
              <a:spcBef>
                <a:spcPct val="0"/>
              </a:spcBef>
              <a:buFontTx/>
              <a:buNone/>
            </a:pPr>
            <a:r>
              <a:rPr lang="zh-CN" altLang="zh-CN" sz="2400"/>
              <a:t>结构往往共存，也就出现了混合型结构。</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idx="4294967295"/>
          </p:nvPr>
        </p:nvSpPr>
        <p:spPr/>
        <p:txBody>
          <a:bodyPr/>
          <a:lstStyle/>
          <a:p>
            <a:pPr eaLnBrk="1" hangingPunct="1"/>
            <a:endParaRPr lang="zh-CN" altLang="zh-CN"/>
          </a:p>
        </p:txBody>
      </p:sp>
      <p:sp>
        <p:nvSpPr>
          <p:cNvPr id="80899" name="内容占位符 2"/>
          <p:cNvSpPr>
            <a:spLocks noGrp="1"/>
          </p:cNvSpPr>
          <p:nvPr>
            <p:ph idx="4294967295"/>
          </p:nvPr>
        </p:nvSpPr>
        <p:spPr/>
        <p:txBody>
          <a:bodyPr/>
          <a:lstStyle/>
          <a:p>
            <a:pPr eaLnBrk="1" hangingPunct="1"/>
            <a:endParaRPr lang="zh-CN" altLang="zh-CN"/>
          </a:p>
        </p:txBody>
      </p:sp>
      <p:pic>
        <p:nvPicPr>
          <p:cNvPr id="809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7938"/>
            <a:ext cx="916146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Box 4"/>
          <p:cNvSpPr txBox="1">
            <a:spLocks noChangeArrowheads="1"/>
          </p:cNvSpPr>
          <p:nvPr/>
        </p:nvSpPr>
        <p:spPr bwMode="auto">
          <a:xfrm>
            <a:off x="0" y="0"/>
            <a:ext cx="1262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2800">
                <a:solidFill>
                  <a:srgbClr val="FF0000"/>
                </a:solidFill>
              </a:rPr>
              <a:t>事务型</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idx="4294967295"/>
          </p:nvPr>
        </p:nvSpPr>
        <p:spPr/>
        <p:txBody>
          <a:bodyPr/>
          <a:lstStyle/>
          <a:p>
            <a:pPr eaLnBrk="1" hangingPunct="1"/>
            <a:endParaRPr lang="zh-CN" altLang="zh-CN"/>
          </a:p>
        </p:txBody>
      </p:sp>
      <p:sp>
        <p:nvSpPr>
          <p:cNvPr id="81923" name="内容占位符 2"/>
          <p:cNvSpPr>
            <a:spLocks noGrp="1"/>
          </p:cNvSpPr>
          <p:nvPr>
            <p:ph idx="4294967295"/>
          </p:nvPr>
        </p:nvSpPr>
        <p:spPr/>
        <p:txBody>
          <a:bodyPr/>
          <a:lstStyle/>
          <a:p>
            <a:pPr eaLnBrk="1" hangingPunct="1"/>
            <a:endParaRPr lang="zh-CN" altLang="zh-CN"/>
          </a:p>
        </p:txBody>
      </p:sp>
      <p:pic>
        <p:nvPicPr>
          <p:cNvPr id="819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33375"/>
            <a:ext cx="8615362"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8"/>
          <p:cNvSpPr txBox="1">
            <a:spLocks noChangeArrowheads="1"/>
          </p:cNvSpPr>
          <p:nvPr/>
        </p:nvSpPr>
        <p:spPr bwMode="auto">
          <a:xfrm>
            <a:off x="611188" y="404813"/>
            <a:ext cx="22129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zh-CN" sz="3000"/>
              <a:t>设计模型</a:t>
            </a:r>
          </a:p>
        </p:txBody>
      </p:sp>
      <p:graphicFrame>
        <p:nvGraphicFramePr>
          <p:cNvPr id="11" name="图示 10"/>
          <p:cNvGraphicFramePr/>
          <p:nvPr/>
        </p:nvGraphicFramePr>
        <p:xfrm>
          <a:off x="1142976" y="142873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idx="4294967295"/>
          </p:nvPr>
        </p:nvSpPr>
        <p:spPr/>
        <p:txBody>
          <a:bodyPr/>
          <a:lstStyle/>
          <a:p>
            <a:endParaRPr lang="zh-CN" altLang="zh-CN"/>
          </a:p>
        </p:txBody>
      </p:sp>
      <p:sp>
        <p:nvSpPr>
          <p:cNvPr id="82947" name="内容占位符 2"/>
          <p:cNvSpPr>
            <a:spLocks noGrp="1"/>
          </p:cNvSpPr>
          <p:nvPr>
            <p:ph idx="4294967295"/>
          </p:nvPr>
        </p:nvSpPr>
        <p:spPr/>
        <p:txBody>
          <a:bodyPr/>
          <a:lstStyle/>
          <a:p>
            <a:endParaRPr lang="zh-CN" altLang="zh-CN"/>
          </a:p>
        </p:txBody>
      </p:sp>
      <p:pic>
        <p:nvPicPr>
          <p:cNvPr id="829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350"/>
            <a:ext cx="9159875" cy="631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idx="4294967295"/>
          </p:nvPr>
        </p:nvSpPr>
        <p:spPr>
          <a:xfrm>
            <a:off x="468313" y="0"/>
            <a:ext cx="8229600" cy="1143000"/>
          </a:xfrm>
        </p:spPr>
        <p:txBody>
          <a:bodyPr/>
          <a:lstStyle/>
          <a:p>
            <a:pPr algn="l" eaLnBrk="1" hangingPunct="1"/>
            <a:r>
              <a:rPr lang="zh-CN" altLang="zh-CN" sz="3800"/>
              <a:t>练习：将下面的</a:t>
            </a:r>
            <a:r>
              <a:rPr lang="en-US" altLang="zh-CN" sz="3800">
                <a:solidFill>
                  <a:srgbClr val="FF0000"/>
                </a:solidFill>
              </a:rPr>
              <a:t>DFD</a:t>
            </a:r>
            <a:r>
              <a:rPr lang="zh-CN" altLang="zh-CN" sz="3800">
                <a:solidFill>
                  <a:srgbClr val="FF0000"/>
                </a:solidFill>
              </a:rPr>
              <a:t>映射为体系结构</a:t>
            </a:r>
            <a:endParaRPr lang="zh-CN" altLang="zh-CN" sz="3800"/>
          </a:p>
        </p:txBody>
      </p:sp>
      <p:pic>
        <p:nvPicPr>
          <p:cNvPr id="83971"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827088" y="981075"/>
            <a:ext cx="6227762" cy="5876925"/>
          </a:xfr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9538"/>
            <a:ext cx="6624637" cy="674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idx="4294967295"/>
          </p:nvPr>
        </p:nvSpPr>
        <p:spPr/>
        <p:txBody>
          <a:bodyPr/>
          <a:lstStyle/>
          <a:p>
            <a:pPr eaLnBrk="1" hangingPunct="1"/>
            <a:endParaRPr lang="zh-CN" altLang="zh-CN"/>
          </a:p>
        </p:txBody>
      </p:sp>
      <p:pic>
        <p:nvPicPr>
          <p:cNvPr id="86019"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87450" y="1700213"/>
            <a:ext cx="6088063" cy="3267075"/>
          </a:xfr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4"/>
          <p:cNvSpPr>
            <a:spLocks noGrp="1"/>
          </p:cNvSpPr>
          <p:nvPr>
            <p:ph idx="4294967295"/>
          </p:nvPr>
        </p:nvSpPr>
        <p:spPr/>
        <p:txBody>
          <a:bodyPr/>
          <a:lstStyle/>
          <a:p>
            <a:pPr eaLnBrk="1" hangingPunct="1"/>
            <a:endParaRPr lang="zh-CN" altLang="zh-CN"/>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28775"/>
            <a:ext cx="797242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idx="4294967295"/>
          </p:nvPr>
        </p:nvSpPr>
        <p:spPr/>
        <p:txBody>
          <a:bodyPr/>
          <a:lstStyle/>
          <a:p>
            <a:pPr eaLnBrk="1" hangingPunct="1"/>
            <a:endParaRPr lang="zh-CN" altLang="zh-CN"/>
          </a:p>
        </p:txBody>
      </p:sp>
      <p:sp>
        <p:nvSpPr>
          <p:cNvPr id="88067" name="内容占位符 2"/>
          <p:cNvSpPr>
            <a:spLocks noGrp="1"/>
          </p:cNvSpPr>
          <p:nvPr>
            <p:ph idx="4294967295"/>
          </p:nvPr>
        </p:nvSpPr>
        <p:spPr/>
        <p:txBody>
          <a:bodyPr/>
          <a:lstStyle/>
          <a:p>
            <a:pPr eaLnBrk="1" hangingPunct="1"/>
            <a:endParaRPr lang="zh-CN" altLang="zh-CN"/>
          </a:p>
        </p:txBody>
      </p:sp>
      <p:pic>
        <p:nvPicPr>
          <p:cNvPr id="880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00213"/>
            <a:ext cx="8018462"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idx="4294967295"/>
          </p:nvPr>
        </p:nvSpPr>
        <p:spPr/>
        <p:txBody>
          <a:bodyPr/>
          <a:lstStyle/>
          <a:p>
            <a:pPr eaLnBrk="1" hangingPunct="1"/>
            <a:r>
              <a:rPr lang="en-US" altLang="zh-CN"/>
              <a:t>8.6.5 </a:t>
            </a:r>
            <a:r>
              <a:rPr lang="zh-CN" altLang="zh-CN"/>
              <a:t>精化体系结构设计</a:t>
            </a:r>
          </a:p>
        </p:txBody>
      </p:sp>
      <p:sp>
        <p:nvSpPr>
          <p:cNvPr id="89091" name="内容占位符 2"/>
          <p:cNvSpPr>
            <a:spLocks noGrp="1"/>
          </p:cNvSpPr>
          <p:nvPr>
            <p:ph idx="4294967295"/>
          </p:nvPr>
        </p:nvSpPr>
        <p:spPr/>
        <p:txBody>
          <a:bodyPr/>
          <a:lstStyle/>
          <a:p>
            <a:pPr eaLnBrk="1" hangingPunct="1"/>
            <a:r>
              <a:rPr lang="zh-CN" altLang="zh-CN"/>
              <a:t>结构上的简单往往反映出程序的优雅和高效。</a:t>
            </a:r>
            <a:endParaRPr lang="en-US" altLang="zh-CN"/>
          </a:p>
          <a:p>
            <a:pPr eaLnBrk="1" hangingPunct="1"/>
            <a:r>
              <a:rPr lang="zh-CN" altLang="zh-CN"/>
              <a:t>设计求精应在满足模块化要求的前提下尽量减少构件的数量，在满足信息需求的前提下尽量减少复杂的数据结构。</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C78E7-88E9-8C4E-A477-543FFA76266C}"/>
              </a:ext>
            </a:extLst>
          </p:cNvPr>
          <p:cNvSpPr>
            <a:spLocks noGrp="1"/>
          </p:cNvSpPr>
          <p:nvPr>
            <p:ph type="title"/>
          </p:nvPr>
        </p:nvSpPr>
        <p:spPr/>
        <p:txBody>
          <a:bodyPr/>
          <a:lstStyle/>
          <a:p>
            <a:r>
              <a:rPr lang="zh-CN" altLang="en-US" dirty="0"/>
              <a:t>概要设计说明书举例</a:t>
            </a:r>
          </a:p>
        </p:txBody>
      </p:sp>
      <p:sp>
        <p:nvSpPr>
          <p:cNvPr id="3" name="内容占位符 2">
            <a:extLst>
              <a:ext uri="{FF2B5EF4-FFF2-40B4-BE49-F238E27FC236}">
                <a16:creationId xmlns:a16="http://schemas.microsoft.com/office/drawing/2014/main" id="{E0A5C8DA-7E5E-9B41-A376-D5FDA0653E81}"/>
              </a:ext>
            </a:extLst>
          </p:cNvPr>
          <p:cNvSpPr>
            <a:spLocks noGrp="1"/>
          </p:cNvSpPr>
          <p:nvPr>
            <p:ph idx="1"/>
          </p:nvPr>
        </p:nvSpPr>
        <p:spPr/>
        <p:txBody>
          <a:bodyPr/>
          <a:lstStyle/>
          <a:p>
            <a:r>
              <a:rPr lang="zh-CN" altLang="en-US" dirty="0">
                <a:hlinkClick r:id="rId2"/>
              </a:rPr>
              <a:t>概要设计说明书模版</a:t>
            </a:r>
            <a:endParaRPr lang="en-US" altLang="zh-CN" dirty="0"/>
          </a:p>
          <a:p>
            <a:r>
              <a:rPr lang="zh-CN" altLang="en-US" dirty="0">
                <a:hlinkClick r:id="rId3"/>
              </a:rPr>
              <a:t>概要设计说明书举例</a:t>
            </a:r>
            <a:endParaRPr lang="en-US" altLang="zh-CN" dirty="0"/>
          </a:p>
          <a:p>
            <a:endParaRPr lang="zh-CN" altLang="en-US" dirty="0"/>
          </a:p>
        </p:txBody>
      </p:sp>
    </p:spTree>
    <p:extLst>
      <p:ext uri="{BB962C8B-B14F-4D97-AF65-F5344CB8AC3E}">
        <p14:creationId xmlns:p14="http://schemas.microsoft.com/office/powerpoint/2010/main" val="28003522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p:txBody>
          <a:bodyPr/>
          <a:lstStyle/>
          <a:p>
            <a:pPr eaLnBrk="1" hangingPunct="1"/>
            <a:r>
              <a:rPr lang="zh-CN" altLang="zh-CN"/>
              <a:t>作业</a:t>
            </a:r>
          </a:p>
        </p:txBody>
      </p:sp>
      <p:sp>
        <p:nvSpPr>
          <p:cNvPr id="90115" name="内容占位符 2"/>
          <p:cNvSpPr>
            <a:spLocks noGrp="1"/>
          </p:cNvSpPr>
          <p:nvPr>
            <p:ph idx="4294967295"/>
          </p:nvPr>
        </p:nvSpPr>
        <p:spPr/>
        <p:txBody>
          <a:bodyPr/>
          <a:lstStyle/>
          <a:p>
            <a:pPr hangingPunct="1"/>
            <a:r>
              <a:rPr lang="zh-CN" altLang="zh-CN" dirty="0"/>
              <a:t>根据第5章课件“企业销售管理系统的数据流图”画出系统的软件体系结构。</a:t>
            </a:r>
            <a:endParaRPr lang="zh-CN" altLang="zh-CN"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3"/>
          <p:cNvSpPr>
            <a:spLocks noGrp="1"/>
          </p:cNvSpPr>
          <p:nvPr>
            <p:ph type="title" idx="4294967295"/>
          </p:nvPr>
        </p:nvSpPr>
        <p:spPr/>
        <p:txBody>
          <a:bodyPr/>
          <a:lstStyle/>
          <a:p>
            <a:pPr eaLnBrk="1" hangingPunct="1"/>
            <a:r>
              <a:rPr lang="en-US" altLang="zh-CN" sz="6000">
                <a:latin typeface="宋体" panose="02010600030101010101" pitchFamily="2" charset="-122"/>
              </a:rPr>
              <a:t>8.2 </a:t>
            </a:r>
            <a:r>
              <a:rPr lang="zh-CN" altLang="zh-CN" sz="6000">
                <a:latin typeface="宋体" panose="02010600030101010101" pitchFamily="2" charset="-122"/>
              </a:rPr>
              <a:t>数据设计</a:t>
            </a:r>
            <a:endParaRPr lang="zh-CN" altLang="zh-CN"/>
          </a:p>
        </p:txBody>
      </p:sp>
      <p:sp>
        <p:nvSpPr>
          <p:cNvPr id="12291" name="内容占位符 2"/>
          <p:cNvSpPr>
            <a:spLocks noGrp="1"/>
          </p:cNvSpPr>
          <p:nvPr>
            <p:ph idx="4294967295"/>
          </p:nvPr>
        </p:nvSpPr>
        <p:spPr/>
        <p:txBody>
          <a:bodyPr/>
          <a:lstStyle/>
          <a:p>
            <a:pPr eaLnBrk="1" hangingPunct="1"/>
            <a:r>
              <a:rPr lang="zh-CN" altLang="zh-CN">
                <a:latin typeface="宋体" panose="02010600030101010101" pitchFamily="2" charset="-122"/>
              </a:rPr>
              <a:t>数据设计：</a:t>
            </a:r>
            <a:endParaRPr lang="en-US" altLang="zh-CN">
              <a:latin typeface="宋体" panose="02010600030101010101" pitchFamily="2" charset="-122"/>
            </a:endParaRPr>
          </a:p>
          <a:p>
            <a:pPr lvl="1" eaLnBrk="1" hangingPunct="1"/>
            <a:r>
              <a:rPr lang="zh-CN" altLang="zh-CN">
                <a:latin typeface="宋体" panose="02010600030101010101" pitchFamily="2" charset="-122"/>
              </a:rPr>
              <a:t>把</a:t>
            </a:r>
            <a:r>
              <a:rPr lang="zh-CN" altLang="zh-CN">
                <a:solidFill>
                  <a:srgbClr val="FF0000"/>
                </a:solidFill>
                <a:latin typeface="宋体" panose="02010600030101010101" pitchFamily="2" charset="-122"/>
              </a:rPr>
              <a:t>分析模型</a:t>
            </a:r>
            <a:r>
              <a:rPr lang="zh-CN" altLang="zh-CN">
                <a:latin typeface="宋体" panose="02010600030101010101" pitchFamily="2" charset="-122"/>
              </a:rPr>
              <a:t>中定义的</a:t>
            </a:r>
            <a:r>
              <a:rPr lang="zh-CN" altLang="zh-CN">
                <a:solidFill>
                  <a:srgbClr val="FF0000"/>
                </a:solidFill>
                <a:latin typeface="宋体" panose="02010600030101010101" pitchFamily="2" charset="-122"/>
              </a:rPr>
              <a:t>数据对象</a:t>
            </a:r>
            <a:r>
              <a:rPr lang="zh-CN" altLang="zh-CN">
                <a:latin typeface="宋体" panose="02010600030101010101" pitchFamily="2" charset="-122"/>
              </a:rPr>
              <a:t>转化成软件构件级的数据结构，或整个程序级的数据库结构。</a:t>
            </a:r>
            <a:endParaRPr lang="en-US" altLang="zh-CN">
              <a:latin typeface="宋体" panose="02010600030101010101" pitchFamily="2" charset="-122"/>
            </a:endParaRPr>
          </a:p>
          <a:p>
            <a:pPr eaLnBrk="1" hangingPunct="1">
              <a:buFontTx/>
              <a:buNone/>
            </a:pPr>
            <a:endParaRPr lang="en-US" altLang="zh-CN" sz="2400">
              <a:latin typeface="宋体" panose="02010600030101010101" pitchFamily="2" charset="-122"/>
            </a:endParaRPr>
          </a:p>
        </p:txBody>
      </p:sp>
    </p:spTree>
  </p:cSld>
  <p:clrMapOvr>
    <a:masterClrMapping/>
  </p:clrMapOvr>
</p:sld>
</file>

<file path=ppt/theme/theme1.xml><?xml version="1.0" encoding="utf-8"?>
<a:theme xmlns:a="http://schemas.openxmlformats.org/drawingml/2006/main" name="软件工程模板">
  <a:themeElements>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软件工程模板">
  <a:themeElements>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软件工程模板</Template>
  <TotalTime>898</TotalTime>
  <Pages>0</Pages>
  <Words>3160</Words>
  <Characters>0</Characters>
  <Application>Microsoft Macintosh PowerPoint</Application>
  <DocSecurity>0</DocSecurity>
  <PresentationFormat>全屏显示(4:3)</PresentationFormat>
  <Lines>0</Lines>
  <Paragraphs>272</Paragraphs>
  <Slides>88</Slides>
  <Notes>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88</vt:i4>
      </vt:variant>
    </vt:vector>
  </HeadingPairs>
  <TitlesOfParts>
    <vt:vector size="96" baseType="lpstr">
      <vt:lpstr>黑体</vt:lpstr>
      <vt:lpstr>华文新魏</vt:lpstr>
      <vt:lpstr>宋体</vt:lpstr>
      <vt:lpstr>Arial</vt:lpstr>
      <vt:lpstr>Calibri</vt:lpstr>
      <vt:lpstr>Wingdings</vt:lpstr>
      <vt:lpstr>软件工程模板</vt:lpstr>
      <vt:lpstr>1_软件工程模板</vt:lpstr>
      <vt:lpstr>第八章 进行体系结构设计</vt:lpstr>
      <vt:lpstr>PowerPoint 演示文稿</vt:lpstr>
      <vt:lpstr>主要内容</vt:lpstr>
      <vt:lpstr>8.1 软件体系结构 </vt:lpstr>
      <vt:lpstr>8.1 软件体系结构（续）</vt:lpstr>
      <vt:lpstr>8.1 软件体系结构（续）</vt:lpstr>
      <vt:lpstr>8.1 软件体系结构（续）</vt:lpstr>
      <vt:lpstr>PowerPoint 演示文稿</vt:lpstr>
      <vt:lpstr>8.2 数据设计</vt:lpstr>
      <vt:lpstr>8.2.1 体系结构级的数据设计</vt:lpstr>
      <vt:lpstr>PowerPoint 演示文稿</vt:lpstr>
      <vt:lpstr>PowerPoint 演示文稿</vt:lpstr>
      <vt:lpstr>8.2.2 构件级的数据设计</vt:lpstr>
      <vt:lpstr>8.3 体系结构风格和模式</vt:lpstr>
      <vt:lpstr>8.3.1 体系结构风格的分类</vt:lpstr>
      <vt:lpstr>8.3.1 体系结构风格的分类</vt:lpstr>
      <vt:lpstr>8.3.1 体系结构风格的分类</vt:lpstr>
      <vt:lpstr>数据流体系结构</vt:lpstr>
      <vt:lpstr>从”自来水管道系统”看管道-过滤器风格</vt:lpstr>
      <vt:lpstr>PowerPoint 演示文稿</vt:lpstr>
      <vt:lpstr>PowerPoint 演示文稿</vt:lpstr>
      <vt:lpstr>批处理风格的直观结构</vt:lpstr>
      <vt:lpstr>8.3.1 体系结构风格的分类</vt:lpstr>
      <vt:lpstr>8.3.1 体系结构风格的分类</vt:lpstr>
      <vt:lpstr>8.3.1 体系结构风格的分类</vt:lpstr>
      <vt:lpstr>8.3.1 体系结构风格的分类</vt:lpstr>
      <vt:lpstr>8.3.1 体系结构风格的分类</vt:lpstr>
      <vt:lpstr>8.3.1 体系结构风格的分类</vt:lpstr>
      <vt:lpstr>8.3.1 体系结构风格的分类</vt:lpstr>
      <vt:lpstr>9.MVC架构</vt:lpstr>
      <vt:lpstr>8.3.2 体系结构模式</vt:lpstr>
      <vt:lpstr>8.3.2 体系结构模式（续）</vt:lpstr>
      <vt:lpstr>8.3.3 组织和求精</vt:lpstr>
      <vt:lpstr>8.3.3 组织和求精（续）</vt:lpstr>
      <vt:lpstr>8.4 体系结构设计</vt:lpstr>
      <vt:lpstr>8.4.1 系统的环境表示</vt:lpstr>
      <vt:lpstr>8.4.1 系统的环境表示（续）</vt:lpstr>
      <vt:lpstr>8.4.1 系统的环境表示（续）</vt:lpstr>
      <vt:lpstr>8.4.2 定义原始模型</vt:lpstr>
      <vt:lpstr>8.4.2 定义原始模型（续）</vt:lpstr>
      <vt:lpstr>8.4.3 将体系结构精化为构件</vt:lpstr>
      <vt:lpstr>8.4.3 将体系结构精化为构件（续）</vt:lpstr>
      <vt:lpstr>8.4.4 描述系统实例 </vt:lpstr>
      <vt:lpstr>PowerPoint 演示文稿</vt:lpstr>
      <vt:lpstr>8.5 评估可选的体系结构设计</vt:lpstr>
      <vt:lpstr>8.5.1 体系结构权衡分析方法</vt:lpstr>
      <vt:lpstr>8.5.1 体系结构权衡分析方法（续）</vt:lpstr>
      <vt:lpstr>8.5.1 体系结构权衡分析方法（续）</vt:lpstr>
      <vt:lpstr>8.5.2 体系结构复杂性</vt:lpstr>
      <vt:lpstr>8.5.3 体系结构描述语言</vt:lpstr>
      <vt:lpstr>8.6 映射数据流到软件体系结构—结构化方法</vt:lpstr>
      <vt:lpstr>8.6.1 变换流</vt:lpstr>
      <vt:lpstr>PowerPoint 演示文稿</vt:lpstr>
      <vt:lpstr>PowerPoint 演示文稿</vt:lpstr>
      <vt:lpstr>8.6.2 事务流</vt:lpstr>
      <vt:lpstr>PowerPoint 演示文稿</vt:lpstr>
      <vt:lpstr>PowerPoint 演示文稿</vt:lpstr>
      <vt:lpstr>8.6.3 变换映射</vt:lpstr>
      <vt:lpstr>8.6.3 映射（续）</vt:lpstr>
      <vt:lpstr>PowerPoint 演示文稿</vt:lpstr>
      <vt:lpstr>8.6.3 变换映射（续）</vt:lpstr>
      <vt:lpstr>PowerPoint 演示文稿</vt:lpstr>
      <vt:lpstr>8.6.3 变换映射（续）</vt:lpstr>
      <vt:lpstr>8.6.3 变换映射（续）</vt:lpstr>
      <vt:lpstr>PowerPoint 演示文稿</vt:lpstr>
      <vt:lpstr>8.6.3 变换映射（续）</vt:lpstr>
      <vt:lpstr>PowerPoint 演示文稿</vt:lpstr>
      <vt:lpstr>PowerPoint 演示文稿</vt:lpstr>
      <vt:lpstr>PowerPoint 演示文稿</vt:lpstr>
      <vt:lpstr>8.6.3 变换映射（续）</vt:lpstr>
      <vt:lpstr>PowerPoint 演示文稿</vt:lpstr>
      <vt:lpstr>PowerPoint 演示文稿</vt:lpstr>
      <vt:lpstr>PowerPoint 演示文稿</vt:lpstr>
      <vt:lpstr>8.6.3 变换映射（续）</vt:lpstr>
      <vt:lpstr>PowerPoint 演示文稿</vt:lpstr>
      <vt:lpstr>8.6.4 事务映射</vt:lpstr>
      <vt:lpstr>PowerPoint 演示文稿</vt:lpstr>
      <vt:lpstr>PowerPoint 演示文稿</vt:lpstr>
      <vt:lpstr>PowerPoint 演示文稿</vt:lpstr>
      <vt:lpstr>PowerPoint 演示文稿</vt:lpstr>
      <vt:lpstr>练习：将下面的DFD映射为体系结构</vt:lpstr>
      <vt:lpstr>PowerPoint 演示文稿</vt:lpstr>
      <vt:lpstr>PowerPoint 演示文稿</vt:lpstr>
      <vt:lpstr>PowerPoint 演示文稿</vt:lpstr>
      <vt:lpstr>PowerPoint 演示文稿</vt:lpstr>
      <vt:lpstr>8.6.5 精化体系结构设计</vt:lpstr>
      <vt:lpstr>概要设计说明书举例</vt:lpstr>
      <vt:lpstr>作业</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第九章 进行体系结构设计</dc:title>
  <dc:subject/>
  <dc:creator>User</dc:creator>
  <cp:keywords/>
  <dc:description/>
  <cp:lastModifiedBy>Microsoft Office User</cp:lastModifiedBy>
  <cp:revision>205</cp:revision>
  <cp:lastPrinted>1899-12-30T00:00:00Z</cp:lastPrinted>
  <dcterms:created xsi:type="dcterms:W3CDTF">2010-10-21T05:55:40Z</dcterms:created>
  <dcterms:modified xsi:type="dcterms:W3CDTF">2020-10-23T08:55:55Z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2052-6.4.0.1855</vt:lpwstr>
  </property>
</Properties>
</file>